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486" r:id="rId2"/>
    <p:sldId id="562" r:id="rId3"/>
    <p:sldId id="579" r:id="rId4"/>
    <p:sldId id="567" r:id="rId5"/>
    <p:sldId id="568" r:id="rId6"/>
    <p:sldId id="569" r:id="rId7"/>
    <p:sldId id="570" r:id="rId8"/>
    <p:sldId id="581" r:id="rId9"/>
    <p:sldId id="571" r:id="rId10"/>
    <p:sldId id="551" r:id="rId11"/>
    <p:sldId id="552" r:id="rId12"/>
    <p:sldId id="555" r:id="rId13"/>
    <p:sldId id="566" r:id="rId14"/>
    <p:sldId id="572" r:id="rId15"/>
    <p:sldId id="576" r:id="rId16"/>
    <p:sldId id="575" r:id="rId17"/>
    <p:sldId id="578" r:id="rId18"/>
    <p:sldId id="583" r:id="rId19"/>
    <p:sldId id="556" r:id="rId20"/>
    <p:sldId id="557" r:id="rId21"/>
    <p:sldId id="584" r:id="rId22"/>
    <p:sldId id="580" r:id="rId23"/>
    <p:sldId id="5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3945"/>
    <a:srgbClr val="1D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6291"/>
  </p:normalViewPr>
  <p:slideViewPr>
    <p:cSldViewPr snapToGrid="0" snapToObjects="1">
      <p:cViewPr>
        <p:scale>
          <a:sx n="108" d="100"/>
          <a:sy n="108" d="100"/>
        </p:scale>
        <p:origin x="1184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953BA-CAC5-274F-ACE5-5C83D8A90DA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da-DK"/>
        </a:p>
      </dgm:t>
    </dgm:pt>
    <dgm:pt modelId="{97864839-F354-0D42-9F32-761528DA63D7}">
      <dgm:prSet/>
      <dgm:spPr/>
      <dgm:t>
        <a:bodyPr/>
        <a:lstStyle/>
        <a:p>
          <a:pPr rtl="0"/>
          <a:r>
            <a:rPr lang="da-DK"/>
            <a:t>Transaktionsmodel</a:t>
          </a:r>
        </a:p>
      </dgm:t>
    </dgm:pt>
    <dgm:pt modelId="{AF4CFB3C-166B-2A42-97BE-748DF8279BF8}" type="parTrans" cxnId="{916108D0-07B4-FB4D-BDB8-32C2C7740439}">
      <dgm:prSet/>
      <dgm:spPr/>
      <dgm:t>
        <a:bodyPr/>
        <a:lstStyle/>
        <a:p>
          <a:endParaRPr lang="da-DK"/>
        </a:p>
      </dgm:t>
    </dgm:pt>
    <dgm:pt modelId="{BB18D838-9B82-EF40-94C7-A9DD087E8B69}" type="sibTrans" cxnId="{916108D0-07B4-FB4D-BDB8-32C2C7740439}">
      <dgm:prSet/>
      <dgm:spPr/>
      <dgm:t>
        <a:bodyPr/>
        <a:lstStyle/>
        <a:p>
          <a:endParaRPr lang="da-DK"/>
        </a:p>
      </dgm:t>
    </dgm:pt>
    <dgm:pt modelId="{7625042B-463B-5644-882E-9D9F4A20A5D9}">
      <dgm:prSet/>
      <dgm:spPr/>
      <dgm:t>
        <a:bodyPr/>
        <a:lstStyle/>
        <a:p>
          <a:pPr rtl="0"/>
          <a:r>
            <a:rPr lang="da-DK"/>
            <a:t>Borgeren som en der har ret til ydelser</a:t>
          </a:r>
        </a:p>
      </dgm:t>
    </dgm:pt>
    <dgm:pt modelId="{D4D323BB-31C6-7444-AE38-64B0AA0B7206}" type="parTrans" cxnId="{2CAE172F-3E32-634E-9A47-D834B6B14C61}">
      <dgm:prSet/>
      <dgm:spPr/>
      <dgm:t>
        <a:bodyPr/>
        <a:lstStyle/>
        <a:p>
          <a:endParaRPr lang="da-DK"/>
        </a:p>
      </dgm:t>
    </dgm:pt>
    <dgm:pt modelId="{58491151-3A23-5947-A341-FA6D8FD606DB}" type="sibTrans" cxnId="{2CAE172F-3E32-634E-9A47-D834B6B14C61}">
      <dgm:prSet/>
      <dgm:spPr/>
      <dgm:t>
        <a:bodyPr/>
        <a:lstStyle/>
        <a:p>
          <a:endParaRPr lang="da-DK"/>
        </a:p>
      </dgm:t>
    </dgm:pt>
    <dgm:pt modelId="{A64093AF-3DDF-C04C-9229-9D21A6CCB946}">
      <dgm:prSet/>
      <dgm:spPr/>
      <dgm:t>
        <a:bodyPr/>
        <a:lstStyle/>
        <a:p>
          <a:pPr rtl="0"/>
          <a:r>
            <a:rPr lang="da-DK"/>
            <a:t>Det offentlige leverer ydelser</a:t>
          </a:r>
        </a:p>
      </dgm:t>
    </dgm:pt>
    <dgm:pt modelId="{96182914-90BF-5447-82BA-AB411A03278B}" type="parTrans" cxnId="{D9B7EC38-C97B-8E4A-9F5E-6207B7B35914}">
      <dgm:prSet/>
      <dgm:spPr/>
      <dgm:t>
        <a:bodyPr/>
        <a:lstStyle/>
        <a:p>
          <a:endParaRPr lang="da-DK"/>
        </a:p>
      </dgm:t>
    </dgm:pt>
    <dgm:pt modelId="{539C9F32-05DD-3547-AEF6-1B58150EFB33}" type="sibTrans" cxnId="{D9B7EC38-C97B-8E4A-9F5E-6207B7B35914}">
      <dgm:prSet/>
      <dgm:spPr/>
      <dgm:t>
        <a:bodyPr/>
        <a:lstStyle/>
        <a:p>
          <a:endParaRPr lang="da-DK"/>
        </a:p>
      </dgm:t>
    </dgm:pt>
    <dgm:pt modelId="{017F1C86-6D2F-544F-BF1A-A4D46243FD77}">
      <dgm:prSet/>
      <dgm:spPr/>
      <dgm:t>
        <a:bodyPr/>
        <a:lstStyle/>
        <a:p>
          <a:pPr rtl="0"/>
          <a:r>
            <a:rPr lang="da-DK"/>
            <a:t>Borgerens mangler eller handicap definerer ydelser</a:t>
          </a:r>
        </a:p>
      </dgm:t>
    </dgm:pt>
    <dgm:pt modelId="{A6E09CEC-41FA-8D42-97FC-FA1BB9B8386C}" type="parTrans" cxnId="{6907D3A2-2145-8641-A36B-B8BC20B83661}">
      <dgm:prSet/>
      <dgm:spPr/>
      <dgm:t>
        <a:bodyPr/>
        <a:lstStyle/>
        <a:p>
          <a:endParaRPr lang="da-DK"/>
        </a:p>
      </dgm:t>
    </dgm:pt>
    <dgm:pt modelId="{3D0DDF79-EFA4-294E-9A24-BF94D999F207}" type="sibTrans" cxnId="{6907D3A2-2145-8641-A36B-B8BC20B83661}">
      <dgm:prSet/>
      <dgm:spPr/>
      <dgm:t>
        <a:bodyPr/>
        <a:lstStyle/>
        <a:p>
          <a:endParaRPr lang="da-DK"/>
        </a:p>
      </dgm:t>
    </dgm:pt>
    <dgm:pt modelId="{1B3A82F4-4170-154C-8156-30EF1033D421}">
      <dgm:prSet/>
      <dgm:spPr/>
      <dgm:t>
        <a:bodyPr/>
        <a:lstStyle/>
        <a:p>
          <a:pPr rtl="0"/>
          <a:r>
            <a:rPr lang="da-DK"/>
            <a:t>Borgeren bliver til gennem sine ’underskud’</a:t>
          </a:r>
        </a:p>
      </dgm:t>
    </dgm:pt>
    <dgm:pt modelId="{1816E5E0-A0FD-E64D-9A3D-96FBA00C8B64}" type="parTrans" cxnId="{1357638B-2B3D-834F-A11C-13B6FBE33430}">
      <dgm:prSet/>
      <dgm:spPr/>
      <dgm:t>
        <a:bodyPr/>
        <a:lstStyle/>
        <a:p>
          <a:endParaRPr lang="da-DK"/>
        </a:p>
      </dgm:t>
    </dgm:pt>
    <dgm:pt modelId="{50BE6E2B-845B-174E-ADCE-33F23F1EBDA4}" type="sibTrans" cxnId="{1357638B-2B3D-834F-A11C-13B6FBE33430}">
      <dgm:prSet/>
      <dgm:spPr/>
      <dgm:t>
        <a:bodyPr/>
        <a:lstStyle/>
        <a:p>
          <a:endParaRPr lang="da-DK"/>
        </a:p>
      </dgm:t>
    </dgm:pt>
    <dgm:pt modelId="{5A730906-3D2B-7C4A-B65C-EA7FE975FD88}" type="pres">
      <dgm:prSet presAssocID="{4FD953BA-CAC5-274F-ACE5-5C83D8A90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583F2D0-79D6-0F4E-ACF5-3E06C7B1AA66}" type="pres">
      <dgm:prSet presAssocID="{97864839-F354-0D42-9F32-761528DA63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FB4014-B902-4B44-8904-401668D8EF5A}" type="pres">
      <dgm:prSet presAssocID="{97864839-F354-0D42-9F32-761528DA63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4B5217-DBC3-FC48-A2DC-9F8D3E1477A3}" type="pres">
      <dgm:prSet presAssocID="{1B3A82F4-4170-154C-8156-30EF1033D4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CAE172F-3E32-634E-9A47-D834B6B14C61}" srcId="{97864839-F354-0D42-9F32-761528DA63D7}" destId="{7625042B-463B-5644-882E-9D9F4A20A5D9}" srcOrd="0" destOrd="0" parTransId="{D4D323BB-31C6-7444-AE38-64B0AA0B7206}" sibTransId="{58491151-3A23-5947-A341-FA6D8FD606DB}"/>
    <dgm:cxn modelId="{10626147-C765-AA48-BD06-3813EF894BA8}" type="presOf" srcId="{97864839-F354-0D42-9F32-761528DA63D7}" destId="{1583F2D0-79D6-0F4E-ACF5-3E06C7B1AA66}" srcOrd="0" destOrd="0" presId="urn:microsoft.com/office/officeart/2005/8/layout/vList2"/>
    <dgm:cxn modelId="{916108D0-07B4-FB4D-BDB8-32C2C7740439}" srcId="{4FD953BA-CAC5-274F-ACE5-5C83D8A90DA4}" destId="{97864839-F354-0D42-9F32-761528DA63D7}" srcOrd="0" destOrd="0" parTransId="{AF4CFB3C-166B-2A42-97BE-748DF8279BF8}" sibTransId="{BB18D838-9B82-EF40-94C7-A9DD087E8B69}"/>
    <dgm:cxn modelId="{D9B7EC38-C97B-8E4A-9F5E-6207B7B35914}" srcId="{97864839-F354-0D42-9F32-761528DA63D7}" destId="{A64093AF-3DDF-C04C-9229-9D21A6CCB946}" srcOrd="1" destOrd="0" parTransId="{96182914-90BF-5447-82BA-AB411A03278B}" sibTransId="{539C9F32-05DD-3547-AEF6-1B58150EFB33}"/>
    <dgm:cxn modelId="{6907D3A2-2145-8641-A36B-B8BC20B83661}" srcId="{97864839-F354-0D42-9F32-761528DA63D7}" destId="{017F1C86-6D2F-544F-BF1A-A4D46243FD77}" srcOrd="2" destOrd="0" parTransId="{A6E09CEC-41FA-8D42-97FC-FA1BB9B8386C}" sibTransId="{3D0DDF79-EFA4-294E-9A24-BF94D999F207}"/>
    <dgm:cxn modelId="{E8BD7B1C-C398-A946-8A98-AE64FE0A556E}" type="presOf" srcId="{1B3A82F4-4170-154C-8156-30EF1033D421}" destId="{6D4B5217-DBC3-FC48-A2DC-9F8D3E1477A3}" srcOrd="0" destOrd="0" presId="urn:microsoft.com/office/officeart/2005/8/layout/vList2"/>
    <dgm:cxn modelId="{C9785CA1-9CC4-B845-A6EB-37FF565A10B8}" type="presOf" srcId="{A64093AF-3DDF-C04C-9229-9D21A6CCB946}" destId="{52FB4014-B902-4B44-8904-401668D8EF5A}" srcOrd="0" destOrd="1" presId="urn:microsoft.com/office/officeart/2005/8/layout/vList2"/>
    <dgm:cxn modelId="{1357638B-2B3D-834F-A11C-13B6FBE33430}" srcId="{4FD953BA-CAC5-274F-ACE5-5C83D8A90DA4}" destId="{1B3A82F4-4170-154C-8156-30EF1033D421}" srcOrd="1" destOrd="0" parTransId="{1816E5E0-A0FD-E64D-9A3D-96FBA00C8B64}" sibTransId="{50BE6E2B-845B-174E-ADCE-33F23F1EBDA4}"/>
    <dgm:cxn modelId="{C23BE1E9-ED12-234B-880B-936674B5B0BF}" type="presOf" srcId="{7625042B-463B-5644-882E-9D9F4A20A5D9}" destId="{52FB4014-B902-4B44-8904-401668D8EF5A}" srcOrd="0" destOrd="0" presId="urn:microsoft.com/office/officeart/2005/8/layout/vList2"/>
    <dgm:cxn modelId="{0591C1C4-D34E-AD49-821E-7BD81C3BCA11}" type="presOf" srcId="{017F1C86-6D2F-544F-BF1A-A4D46243FD77}" destId="{52FB4014-B902-4B44-8904-401668D8EF5A}" srcOrd="0" destOrd="2" presId="urn:microsoft.com/office/officeart/2005/8/layout/vList2"/>
    <dgm:cxn modelId="{A30458B6-B5F8-7149-A803-37F92007E94F}" type="presOf" srcId="{4FD953BA-CAC5-274F-ACE5-5C83D8A90DA4}" destId="{5A730906-3D2B-7C4A-B65C-EA7FE975FD88}" srcOrd="0" destOrd="0" presId="urn:microsoft.com/office/officeart/2005/8/layout/vList2"/>
    <dgm:cxn modelId="{606129CC-B551-4043-BF9A-54F866C467A3}" type="presParOf" srcId="{5A730906-3D2B-7C4A-B65C-EA7FE975FD88}" destId="{1583F2D0-79D6-0F4E-ACF5-3E06C7B1AA66}" srcOrd="0" destOrd="0" presId="urn:microsoft.com/office/officeart/2005/8/layout/vList2"/>
    <dgm:cxn modelId="{16A871BB-8A82-2C46-BCDF-C82CF8AF8E1E}" type="presParOf" srcId="{5A730906-3D2B-7C4A-B65C-EA7FE975FD88}" destId="{52FB4014-B902-4B44-8904-401668D8EF5A}" srcOrd="1" destOrd="0" presId="urn:microsoft.com/office/officeart/2005/8/layout/vList2"/>
    <dgm:cxn modelId="{162B3325-1E40-4541-B341-608199954D66}" type="presParOf" srcId="{5A730906-3D2B-7C4A-B65C-EA7FE975FD88}" destId="{6D4B5217-DBC3-FC48-A2DC-9F8D3E1477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7DFAF-3657-5F48-AC56-75DCC626991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19B0C21-B89E-E048-A5FC-AEC9A966D767}">
      <dgm:prSet/>
      <dgm:spPr/>
      <dgm:t>
        <a:bodyPr/>
        <a:lstStyle/>
        <a:p>
          <a:pPr rtl="0"/>
          <a:r>
            <a:rPr lang="da-DK"/>
            <a:t>Samarbejdsmodel</a:t>
          </a:r>
        </a:p>
      </dgm:t>
    </dgm:pt>
    <dgm:pt modelId="{AF4B7288-381B-DD44-ADC9-3706D01D48CD}" type="parTrans" cxnId="{008D5B98-5BED-A54F-A327-BD803FFFE4EE}">
      <dgm:prSet/>
      <dgm:spPr/>
      <dgm:t>
        <a:bodyPr/>
        <a:lstStyle/>
        <a:p>
          <a:endParaRPr lang="da-DK"/>
        </a:p>
      </dgm:t>
    </dgm:pt>
    <dgm:pt modelId="{DB9FF6BE-2AE6-AB45-9F41-13009C030931}" type="sibTrans" cxnId="{008D5B98-5BED-A54F-A327-BD803FFFE4EE}">
      <dgm:prSet/>
      <dgm:spPr/>
      <dgm:t>
        <a:bodyPr/>
        <a:lstStyle/>
        <a:p>
          <a:endParaRPr lang="da-DK"/>
        </a:p>
      </dgm:t>
    </dgm:pt>
    <dgm:pt modelId="{AF75847A-CE98-404D-9859-E7835AE15596}">
      <dgm:prSet/>
      <dgm:spPr/>
      <dgm:t>
        <a:bodyPr/>
        <a:lstStyle/>
        <a:p>
          <a:pPr rtl="0"/>
          <a:r>
            <a:rPr lang="da-DK"/>
            <a:t>Borgeren og det offentlige indgår i et samarbejde</a:t>
          </a:r>
        </a:p>
      </dgm:t>
    </dgm:pt>
    <dgm:pt modelId="{36A9EBFB-FA4C-3D40-8AA0-88CB0FCF1B83}" type="parTrans" cxnId="{FBDC8C25-99AC-E948-A25B-E720834CED40}">
      <dgm:prSet/>
      <dgm:spPr/>
      <dgm:t>
        <a:bodyPr/>
        <a:lstStyle/>
        <a:p>
          <a:endParaRPr lang="da-DK"/>
        </a:p>
      </dgm:t>
    </dgm:pt>
    <dgm:pt modelId="{4B59994D-F720-124A-9F12-FF9DAA90FD9E}" type="sibTrans" cxnId="{FBDC8C25-99AC-E948-A25B-E720834CED40}">
      <dgm:prSet/>
      <dgm:spPr/>
      <dgm:t>
        <a:bodyPr/>
        <a:lstStyle/>
        <a:p>
          <a:endParaRPr lang="da-DK"/>
        </a:p>
      </dgm:t>
    </dgm:pt>
    <dgm:pt modelId="{1C02B9BC-19A8-8144-8144-AD1C3DB2E49F}">
      <dgm:prSet/>
      <dgm:spPr/>
      <dgm:t>
        <a:bodyPr/>
        <a:lstStyle/>
        <a:p>
          <a:pPr rtl="0"/>
          <a:r>
            <a:rPr lang="da-DK" dirty="0"/>
            <a:t>Løsninger skabes i samarbejde</a:t>
          </a:r>
        </a:p>
      </dgm:t>
    </dgm:pt>
    <dgm:pt modelId="{5586CD79-ED95-B24E-AFBA-96BD6C8886F9}" type="parTrans" cxnId="{0C473AEE-A536-FB47-89E6-357BE588A3CD}">
      <dgm:prSet/>
      <dgm:spPr/>
      <dgm:t>
        <a:bodyPr/>
        <a:lstStyle/>
        <a:p>
          <a:endParaRPr lang="da-DK"/>
        </a:p>
      </dgm:t>
    </dgm:pt>
    <dgm:pt modelId="{35C138D3-EF2B-F747-94F2-9232CA67666D}" type="sibTrans" cxnId="{0C473AEE-A536-FB47-89E6-357BE588A3CD}">
      <dgm:prSet/>
      <dgm:spPr/>
      <dgm:t>
        <a:bodyPr/>
        <a:lstStyle/>
        <a:p>
          <a:endParaRPr lang="da-DK"/>
        </a:p>
      </dgm:t>
    </dgm:pt>
    <dgm:pt modelId="{BF74DCDD-415E-CC4D-8772-6DDCEAD11F82}">
      <dgm:prSet/>
      <dgm:spPr/>
      <dgm:t>
        <a:bodyPr/>
        <a:lstStyle/>
        <a:p>
          <a:pPr rtl="0"/>
          <a:r>
            <a:rPr lang="da-DK"/>
            <a:t>Borgerens ønsker til eget liv er afsæt for ydelser</a:t>
          </a:r>
        </a:p>
      </dgm:t>
    </dgm:pt>
    <dgm:pt modelId="{3FE2040F-AEDB-3B41-9FB4-31B8C53BEFF7}" type="parTrans" cxnId="{82E128F4-6474-2E4D-807D-151A38EAC466}">
      <dgm:prSet/>
      <dgm:spPr/>
      <dgm:t>
        <a:bodyPr/>
        <a:lstStyle/>
        <a:p>
          <a:endParaRPr lang="da-DK"/>
        </a:p>
      </dgm:t>
    </dgm:pt>
    <dgm:pt modelId="{06175F04-1EBF-D546-AC19-6E4C05021230}" type="sibTrans" cxnId="{82E128F4-6474-2E4D-807D-151A38EAC466}">
      <dgm:prSet/>
      <dgm:spPr/>
      <dgm:t>
        <a:bodyPr/>
        <a:lstStyle/>
        <a:p>
          <a:endParaRPr lang="da-DK"/>
        </a:p>
      </dgm:t>
    </dgm:pt>
    <dgm:pt modelId="{88DCD16A-B452-5F48-805E-61F98CD38293}">
      <dgm:prSet/>
      <dgm:spPr/>
      <dgm:t>
        <a:bodyPr/>
        <a:lstStyle/>
        <a:p>
          <a:pPr rtl="0"/>
          <a:r>
            <a:rPr lang="da-DK"/>
            <a:t>Borgeren bliver til gennem sine ønsker til eget liv</a:t>
          </a:r>
        </a:p>
      </dgm:t>
    </dgm:pt>
    <dgm:pt modelId="{B53F30FF-C529-D54E-8CA4-8B590E09F1DF}" type="parTrans" cxnId="{69A6E498-97D1-6348-8F80-8A2D40F37AD3}">
      <dgm:prSet/>
      <dgm:spPr/>
      <dgm:t>
        <a:bodyPr/>
        <a:lstStyle/>
        <a:p>
          <a:endParaRPr lang="da-DK"/>
        </a:p>
      </dgm:t>
    </dgm:pt>
    <dgm:pt modelId="{91AF433A-BFAB-1845-889A-6114135CAB59}" type="sibTrans" cxnId="{69A6E498-97D1-6348-8F80-8A2D40F37AD3}">
      <dgm:prSet/>
      <dgm:spPr/>
      <dgm:t>
        <a:bodyPr/>
        <a:lstStyle/>
        <a:p>
          <a:endParaRPr lang="da-DK"/>
        </a:p>
      </dgm:t>
    </dgm:pt>
    <dgm:pt modelId="{BC6414F0-1FE6-4F40-9958-E73BE58C5375}" type="pres">
      <dgm:prSet presAssocID="{0A67DFAF-3657-5F48-AC56-75DCC6269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47290807-1894-D048-8104-F0E32DA34084}" type="pres">
      <dgm:prSet presAssocID="{D19B0C21-B89E-E048-A5FC-AEC9A966D7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A5422E4-73A7-5D4B-8CD3-1ABC7B003C04}" type="pres">
      <dgm:prSet presAssocID="{D19B0C21-B89E-E048-A5FC-AEC9A966D7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86309B3-F53A-8F4A-AB0A-E4AD49C8F407}" type="pres">
      <dgm:prSet presAssocID="{88DCD16A-B452-5F48-805E-61F98CD382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968B80B-08E1-E74F-AA02-1FDBD29887EB}" type="presOf" srcId="{D19B0C21-B89E-E048-A5FC-AEC9A966D767}" destId="{47290807-1894-D048-8104-F0E32DA34084}" srcOrd="0" destOrd="0" presId="urn:microsoft.com/office/officeart/2005/8/layout/vList2"/>
    <dgm:cxn modelId="{008D5B98-5BED-A54F-A327-BD803FFFE4EE}" srcId="{0A67DFAF-3657-5F48-AC56-75DCC6269914}" destId="{D19B0C21-B89E-E048-A5FC-AEC9A966D767}" srcOrd="0" destOrd="0" parTransId="{AF4B7288-381B-DD44-ADC9-3706D01D48CD}" sibTransId="{DB9FF6BE-2AE6-AB45-9F41-13009C030931}"/>
    <dgm:cxn modelId="{82E128F4-6474-2E4D-807D-151A38EAC466}" srcId="{D19B0C21-B89E-E048-A5FC-AEC9A966D767}" destId="{BF74DCDD-415E-CC4D-8772-6DDCEAD11F82}" srcOrd="2" destOrd="0" parTransId="{3FE2040F-AEDB-3B41-9FB4-31B8C53BEFF7}" sibTransId="{06175F04-1EBF-D546-AC19-6E4C05021230}"/>
    <dgm:cxn modelId="{FA6DBD6A-AB90-7642-8EB5-D1C1B54A15D9}" type="presOf" srcId="{0A67DFAF-3657-5F48-AC56-75DCC6269914}" destId="{BC6414F0-1FE6-4F40-9958-E73BE58C5375}" srcOrd="0" destOrd="0" presId="urn:microsoft.com/office/officeart/2005/8/layout/vList2"/>
    <dgm:cxn modelId="{1908EC00-7E59-4148-93C9-1F6D1069A767}" type="presOf" srcId="{88DCD16A-B452-5F48-805E-61F98CD38293}" destId="{586309B3-F53A-8F4A-AB0A-E4AD49C8F407}" srcOrd="0" destOrd="0" presId="urn:microsoft.com/office/officeart/2005/8/layout/vList2"/>
    <dgm:cxn modelId="{69A6E498-97D1-6348-8F80-8A2D40F37AD3}" srcId="{0A67DFAF-3657-5F48-AC56-75DCC6269914}" destId="{88DCD16A-B452-5F48-805E-61F98CD38293}" srcOrd="1" destOrd="0" parTransId="{B53F30FF-C529-D54E-8CA4-8B590E09F1DF}" sibTransId="{91AF433A-BFAB-1845-889A-6114135CAB59}"/>
    <dgm:cxn modelId="{9A1898E2-C044-5D41-B1E7-38C0A9D7E562}" type="presOf" srcId="{BF74DCDD-415E-CC4D-8772-6DDCEAD11F82}" destId="{DA5422E4-73A7-5D4B-8CD3-1ABC7B003C04}" srcOrd="0" destOrd="2" presId="urn:microsoft.com/office/officeart/2005/8/layout/vList2"/>
    <dgm:cxn modelId="{1BE1BE6B-485E-2840-891D-B9D1C5BFEAA8}" type="presOf" srcId="{1C02B9BC-19A8-8144-8144-AD1C3DB2E49F}" destId="{DA5422E4-73A7-5D4B-8CD3-1ABC7B003C04}" srcOrd="0" destOrd="1" presId="urn:microsoft.com/office/officeart/2005/8/layout/vList2"/>
    <dgm:cxn modelId="{27DDF548-07EF-4E46-914C-210F5C412C97}" type="presOf" srcId="{AF75847A-CE98-404D-9859-E7835AE15596}" destId="{DA5422E4-73A7-5D4B-8CD3-1ABC7B003C04}" srcOrd="0" destOrd="0" presId="urn:microsoft.com/office/officeart/2005/8/layout/vList2"/>
    <dgm:cxn modelId="{0C473AEE-A536-FB47-89E6-357BE588A3CD}" srcId="{D19B0C21-B89E-E048-A5FC-AEC9A966D767}" destId="{1C02B9BC-19A8-8144-8144-AD1C3DB2E49F}" srcOrd="1" destOrd="0" parTransId="{5586CD79-ED95-B24E-AFBA-96BD6C8886F9}" sibTransId="{35C138D3-EF2B-F747-94F2-9232CA67666D}"/>
    <dgm:cxn modelId="{FBDC8C25-99AC-E948-A25B-E720834CED40}" srcId="{D19B0C21-B89E-E048-A5FC-AEC9A966D767}" destId="{AF75847A-CE98-404D-9859-E7835AE15596}" srcOrd="0" destOrd="0" parTransId="{36A9EBFB-FA4C-3D40-8AA0-88CB0FCF1B83}" sibTransId="{4B59994D-F720-124A-9F12-FF9DAA90FD9E}"/>
    <dgm:cxn modelId="{C6C32269-4A9A-2E4D-9B13-B091F0D6B371}" type="presParOf" srcId="{BC6414F0-1FE6-4F40-9958-E73BE58C5375}" destId="{47290807-1894-D048-8104-F0E32DA34084}" srcOrd="0" destOrd="0" presId="urn:microsoft.com/office/officeart/2005/8/layout/vList2"/>
    <dgm:cxn modelId="{D08215BB-4D64-4749-896D-20E484215BB2}" type="presParOf" srcId="{BC6414F0-1FE6-4F40-9958-E73BE58C5375}" destId="{DA5422E4-73A7-5D4B-8CD3-1ABC7B003C04}" srcOrd="1" destOrd="0" presId="urn:microsoft.com/office/officeart/2005/8/layout/vList2"/>
    <dgm:cxn modelId="{B1A13D2C-CD72-CE49-8B8A-ED01BFDF8DE8}" type="presParOf" srcId="{BC6414F0-1FE6-4F40-9958-E73BE58C5375}" destId="{586309B3-F53A-8F4A-AB0A-E4AD49C8F4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3F2D0-79D6-0F4E-ACF5-3E06C7B1AA66}">
      <dsp:nvSpPr>
        <dsp:cNvPr id="0" name=""/>
        <dsp:cNvSpPr/>
      </dsp:nvSpPr>
      <dsp:spPr>
        <a:xfrm>
          <a:off x="0" y="92711"/>
          <a:ext cx="4038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/>
            <a:t>Transaktionsmodel</a:t>
          </a:r>
        </a:p>
      </dsp:txBody>
      <dsp:txXfrm>
        <a:off x="54298" y="147009"/>
        <a:ext cx="3930004" cy="1003708"/>
      </dsp:txXfrm>
    </dsp:sp>
    <dsp:sp modelId="{52FB4014-B902-4B44-8904-401668D8EF5A}">
      <dsp:nvSpPr>
        <dsp:cNvPr id="0" name=""/>
        <dsp:cNvSpPr/>
      </dsp:nvSpPr>
      <dsp:spPr>
        <a:xfrm>
          <a:off x="0" y="1205016"/>
          <a:ext cx="4038600" cy="17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200" kern="1200"/>
            <a:t>Borgeren som en der har ret til ydelser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200" kern="1200"/>
            <a:t>Det offentlige leverer ydelser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200" kern="1200"/>
            <a:t>Borgerens mangler eller handicap definerer ydelser</a:t>
          </a:r>
        </a:p>
      </dsp:txBody>
      <dsp:txXfrm>
        <a:off x="0" y="1205016"/>
        <a:ext cx="4038600" cy="1767780"/>
      </dsp:txXfrm>
    </dsp:sp>
    <dsp:sp modelId="{6D4B5217-DBC3-FC48-A2DC-9F8D3E1477A3}">
      <dsp:nvSpPr>
        <dsp:cNvPr id="0" name=""/>
        <dsp:cNvSpPr/>
      </dsp:nvSpPr>
      <dsp:spPr>
        <a:xfrm>
          <a:off x="0" y="2972795"/>
          <a:ext cx="4038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/>
            <a:t>Borgeren bliver til gennem sine ’underskud’</a:t>
          </a:r>
        </a:p>
      </dsp:txBody>
      <dsp:txXfrm>
        <a:off x="54298" y="3027093"/>
        <a:ext cx="3930004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90807-1894-D048-8104-F0E32DA34084}">
      <dsp:nvSpPr>
        <dsp:cNvPr id="0" name=""/>
        <dsp:cNvSpPr/>
      </dsp:nvSpPr>
      <dsp:spPr>
        <a:xfrm>
          <a:off x="0" y="177976"/>
          <a:ext cx="4038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/>
            <a:t>Samarbejdsmodel</a:t>
          </a:r>
        </a:p>
      </dsp:txBody>
      <dsp:txXfrm>
        <a:off x="52359" y="230335"/>
        <a:ext cx="3933882" cy="967861"/>
      </dsp:txXfrm>
    </dsp:sp>
    <dsp:sp modelId="{DA5422E4-73A7-5D4B-8CD3-1ABC7B003C04}">
      <dsp:nvSpPr>
        <dsp:cNvPr id="0" name=""/>
        <dsp:cNvSpPr/>
      </dsp:nvSpPr>
      <dsp:spPr>
        <a:xfrm>
          <a:off x="0" y="1250555"/>
          <a:ext cx="4038600" cy="167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100" kern="1200"/>
            <a:t>Borgeren og det offentlige indgår i et samarbejde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100" kern="1200" dirty="0"/>
            <a:t>Løsninger skabes i samarbejde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100" kern="1200"/>
            <a:t>Borgerens ønsker til eget liv er afsæt for ydelser</a:t>
          </a:r>
        </a:p>
      </dsp:txBody>
      <dsp:txXfrm>
        <a:off x="0" y="1250555"/>
        <a:ext cx="4038600" cy="1676699"/>
      </dsp:txXfrm>
    </dsp:sp>
    <dsp:sp modelId="{586309B3-F53A-8F4A-AB0A-E4AD49C8F407}">
      <dsp:nvSpPr>
        <dsp:cNvPr id="0" name=""/>
        <dsp:cNvSpPr/>
      </dsp:nvSpPr>
      <dsp:spPr>
        <a:xfrm>
          <a:off x="0" y="2927256"/>
          <a:ext cx="40386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/>
            <a:t>Borgeren bliver til gennem sine ønsker til eget liv</a:t>
          </a:r>
        </a:p>
      </dsp:txBody>
      <dsp:txXfrm>
        <a:off x="52359" y="2979615"/>
        <a:ext cx="3933882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ADF5-4675-AE4C-B9E9-870A63C9A44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4D62D-20F4-3A42-BC0A-3BC154B6AE0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F4B5D9-4C5F-D144-AB20-A4534ACB441D}" type="slidenum">
              <a:rPr lang="da-DK" sz="1200"/>
              <a:pPr/>
              <a:t>3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54529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F233-2FD9-CE4D-9F97-57FF05D9C5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4D62D-20F4-3A42-BC0A-3BC154B6AE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F4B5D9-4C5F-D144-AB20-A4534ACB441D}" type="slidenum">
              <a:rPr lang="da-DK" sz="1200"/>
              <a:pPr/>
              <a:t>23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9511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1E6E-20FF-3348-940D-57895F5C61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E80D-CFEA-9249-AAAC-B97CCE51F70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64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F233-2FD9-CE4D-9F97-57FF05D9C5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F233-2FD9-CE4D-9F97-57FF05D9C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1E6E-20FF-3348-940D-57895F5C61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1E6E-20FF-3348-940D-57895F5C61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7F233-2FD9-CE4D-9F97-57FF05D9C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8ACEAD7-10EC-7448-AFF3-71A5EFA22804}" type="slidenum">
              <a:rPr lang="da-DK" sz="1200"/>
              <a:pPr algn="r"/>
              <a:t>16</a:t>
            </a:fld>
            <a:endParaRPr lang="da-DK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24406" y="6283340"/>
            <a:ext cx="360000" cy="155575"/>
          </a:xfrm>
          <a:prstGeom prst="rect">
            <a:avLst/>
          </a:prstGeom>
        </p:spPr>
        <p:txBody>
          <a:bodyPr/>
          <a:lstStyle/>
          <a:p>
            <a:fld id="{C04F8C22-7FA2-FB41-B46B-B6D87FD757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55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2ADB-18AA-7B4E-B64C-4B8A0B0A06CD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F66A-C851-314B-8784-6B7A873247B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71" y="6002520"/>
            <a:ext cx="959598" cy="8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lagetmindspace.dk/wp-content/uploads/2017/05/Relationel_kapacitet_fra_myndighed_til_bemyndigelse_final.pdf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hyperlink" Target="http://joint-action.dk/viden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572" y="0"/>
            <a:ext cx="9217572" cy="6858000"/>
          </a:xfrm>
          <a:prstGeom prst="rect">
            <a:avLst/>
          </a:prstGeom>
          <a:solidFill>
            <a:srgbClr val="1C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Myndiggørende myndighed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Carsten Hornstrup </a:t>
            </a:r>
            <a:r>
              <a:rPr lang="da-DK" dirty="0" err="1" smtClean="0">
                <a:solidFill>
                  <a:schemeClr val="bg1"/>
                </a:solidFill>
              </a:rPr>
              <a:t>P.hd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</a:p>
          <a:p>
            <a:r>
              <a:rPr lang="da-DK" dirty="0" err="1" smtClean="0">
                <a:solidFill>
                  <a:schemeClr val="bg1"/>
                </a:solidFill>
              </a:rPr>
              <a:t>carsten@joint-action.dk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27" y="5395285"/>
            <a:ext cx="1475785" cy="12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+mn-lt"/>
              </a:rPr>
              <a:t>Ændret relation til borgeren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40883"/>
          <a:ext cx="4038600" cy="417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740883"/>
          <a:ext cx="4038600" cy="417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9871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28309"/>
              </p:ext>
            </p:extLst>
          </p:nvPr>
        </p:nvGraphicFramePr>
        <p:xfrm>
          <a:off x="526010" y="1401419"/>
          <a:ext cx="8293821" cy="4937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7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8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448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 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Klassisk Myndighed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Myndiggørende myndighed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50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Syn på borgeren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Borgeren har rettigheder og skal behandles i henhold til lovens intention.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Borgeren har en unik livssituation samt ressourcer til at mestre denne.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5594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Interventionshensigt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Komme til en </a:t>
                      </a:r>
                      <a:r>
                        <a:rPr lang="da-DK" sz="1300" dirty="0" smtClean="0">
                          <a:effectLst/>
                        </a:rPr>
                        <a:t>korrekt afgørelse </a:t>
                      </a:r>
                      <a:r>
                        <a:rPr lang="da-DK" sz="1300" dirty="0">
                          <a:effectLst/>
                        </a:rPr>
                        <a:t>og loyalt følge disse. 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Reducerer borgerens handlemuligheder.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 err="1">
                          <a:effectLst/>
                        </a:rPr>
                        <a:t>Facilitere</a:t>
                      </a:r>
                      <a:r>
                        <a:rPr lang="da-DK" sz="1300" dirty="0">
                          <a:effectLst/>
                        </a:rPr>
                        <a:t> en helhedsindsats, der gør borgeren bedst mulig i stand til at klare sig selv. </a:t>
                      </a: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Øger borgerens handlemuligheder.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Professionel selvforståelse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Jeg følger loven og forholder mig til fakta.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Jeg er pragmatisk og gør det der skal til for at opnå ønsket udbytte.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50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Samarbejde med borgeren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Som udgangspunkt ikke nødvendigt, da afgørelser baseres på data. 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Det er i samarbejdet at løsninger opstår, hvorfor dette er altafgørende.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655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Relation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Asymmetrisk – magten ligger hos sagsbehandleren.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(A)symmetrisk – magten er både hos sagsbehandler og borger.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8492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Viden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Borgeren er skærmet af for deltagelse i sagsbehandlerens fortolkning af viden.</a:t>
                      </a:r>
                      <a:endParaRPr lang="da-DK" sz="1700">
                        <a:effectLst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>
                          <a:effectLst/>
                        </a:rPr>
                        <a:t>Lukkethed og afskærmning.</a:t>
                      </a:r>
                      <a:endParaRPr lang="da-DK" sz="1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Borgeren er involveret i fortolkning af data og introduceres løbende for professionelle vurderinger.</a:t>
                      </a:r>
                      <a:endParaRPr lang="da-DK" sz="1700" dirty="0">
                        <a:effectLst/>
                      </a:endParaRPr>
                    </a:p>
                    <a:p>
                      <a:pPr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da-DK" sz="1300" dirty="0">
                          <a:effectLst/>
                        </a:rPr>
                        <a:t>Transparens og åbenhed.</a:t>
                      </a:r>
                      <a:endParaRPr lang="da-DK" sz="1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6775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+mn-lt"/>
              </a:rPr>
              <a:t>Dobbeltpositionering</a:t>
            </a:r>
          </a:p>
        </p:txBody>
      </p:sp>
    </p:spTree>
    <p:extLst>
      <p:ext uri="{BB962C8B-B14F-4D97-AF65-F5344CB8AC3E}">
        <p14:creationId xmlns:p14="http://schemas.microsoft.com/office/powerpoint/2010/main" val="198634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180D69AD-DFC2-B841-8A12-DFF80067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+mn-lt"/>
              </a:rPr>
              <a:t>Tre former for usikkerhed i komplekse udfordringer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="" xmlns:a16="http://schemas.microsoft.com/office/drawing/2014/main" id="{F8330F9B-F7D9-914A-BCA7-2CDAFBEF3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56734"/>
              </p:ext>
            </p:extLst>
          </p:nvPr>
        </p:nvGraphicFramePr>
        <p:xfrm>
          <a:off x="836852" y="1659938"/>
          <a:ext cx="7969524" cy="467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38">
                  <a:extLst>
                    <a:ext uri="{9D8B030D-6E8A-4147-A177-3AD203B41FA5}">
                      <a16:colId xmlns="" xmlns:a16="http://schemas.microsoft.com/office/drawing/2014/main" val="1710569896"/>
                    </a:ext>
                  </a:extLst>
                </a:gridCol>
                <a:gridCol w="5379486">
                  <a:extLst>
                    <a:ext uri="{9D8B030D-6E8A-4147-A177-3AD203B41FA5}">
                      <a16:colId xmlns="" xmlns:a16="http://schemas.microsoft.com/office/drawing/2014/main" val="226951059"/>
                    </a:ext>
                  </a:extLst>
                </a:gridCol>
              </a:tblGrid>
              <a:tr h="437254">
                <a:tc>
                  <a:txBody>
                    <a:bodyPr/>
                    <a:lstStyle/>
                    <a:p>
                      <a:endParaRPr lang="da-DK" sz="2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2200" dirty="0"/>
                        <a:t>Oplevet usikkerhed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801420393"/>
                  </a:ext>
                </a:extLst>
              </a:tr>
              <a:tr h="1394153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Indholdsmæssig (Substantiel) </a:t>
                      </a:r>
                      <a:r>
                        <a:rPr lang="da-DK" sz="1800" dirty="0"/>
                        <a:t>usikkerhed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Hvad er problemet, og hvem bør løse det?</a:t>
                      </a:r>
                    </a:p>
                    <a:p>
                      <a:endParaRPr lang="da-DK" sz="1800" dirty="0" smtClean="0"/>
                    </a:p>
                    <a:p>
                      <a:r>
                        <a:rPr lang="da-DK" sz="1800" dirty="0" smtClean="0"/>
                        <a:t>De </a:t>
                      </a:r>
                      <a:r>
                        <a:rPr lang="da-DK" sz="1800" dirty="0"/>
                        <a:t>forskellige aktører er optaget af forskellige dele af problematikkerne!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30818818"/>
                  </a:ext>
                </a:extLst>
              </a:tr>
              <a:tr h="14025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Strategisk usikkerhed</a:t>
                      </a:r>
                    </a:p>
                    <a:p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Hvilken rolle  spiller de </a:t>
                      </a:r>
                      <a:r>
                        <a:rPr lang="da-DK" sz="1800" dirty="0" smtClean="0"/>
                        <a:t>forskellige aktører </a:t>
                      </a:r>
                      <a:r>
                        <a:rPr lang="da-DK" sz="1800" dirty="0"/>
                        <a:t>i problemløsningen? </a:t>
                      </a:r>
                      <a:endParaRPr lang="da-DK" sz="1800" dirty="0" smtClean="0"/>
                    </a:p>
                    <a:p>
                      <a:endParaRPr lang="da-DK" sz="1800" dirty="0"/>
                    </a:p>
                    <a:p>
                      <a:r>
                        <a:rPr lang="da-DK" sz="1800" dirty="0"/>
                        <a:t>Manglende viden om andres bidrag og opgave!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81863832"/>
                  </a:ext>
                </a:extLst>
              </a:tr>
              <a:tr h="13758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Organisatorisk (Institutionel) </a:t>
                      </a:r>
                      <a:r>
                        <a:rPr lang="da-DK" sz="1800" dirty="0"/>
                        <a:t>usikkerhed</a:t>
                      </a:r>
                    </a:p>
                    <a:p>
                      <a:endParaRPr lang="da-DK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Interessekonflikter og forskellig prioritering, ofte på tværs af sektorer!</a:t>
                      </a:r>
                    </a:p>
                    <a:p>
                      <a:endParaRPr lang="da-DK" sz="1800" dirty="0" smtClean="0"/>
                    </a:p>
                    <a:p>
                      <a:r>
                        <a:rPr lang="da-DK" sz="1800" dirty="0" smtClean="0"/>
                        <a:t>Lovgivning, økonomi </a:t>
                      </a:r>
                      <a:r>
                        <a:rPr lang="da-DK" sz="1800" dirty="0"/>
                        <a:t>og </a:t>
                      </a:r>
                      <a:r>
                        <a:rPr lang="da-DK" sz="1800" dirty="0" smtClean="0"/>
                        <a:t>faglige </a:t>
                      </a:r>
                      <a:r>
                        <a:rPr lang="da-DK" sz="1800" dirty="0" err="1" smtClean="0"/>
                        <a:t>sær-interesser</a:t>
                      </a:r>
                      <a:r>
                        <a:rPr lang="da-DK" sz="1800" dirty="0" smtClean="0"/>
                        <a:t> </a:t>
                      </a:r>
                      <a:r>
                        <a:rPr lang="da-DK" sz="1800" dirty="0"/>
                        <a:t>bliver til barrierer!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3616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2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C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27" y="5395285"/>
            <a:ext cx="1475785" cy="1288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539" y="2771154"/>
            <a:ext cx="751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solidFill>
                  <a:schemeClr val="bg1"/>
                </a:solidFill>
              </a:rPr>
              <a:t>Et bud på en løsning:</a:t>
            </a:r>
          </a:p>
          <a:p>
            <a:pPr algn="ctr"/>
            <a:r>
              <a:rPr lang="da-DK" sz="4000" dirty="0" smtClean="0">
                <a:solidFill>
                  <a:schemeClr val="bg1"/>
                </a:solidFill>
              </a:rPr>
              <a:t>Udvikling af relationel kapacitet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1381162" y="564774"/>
            <a:ext cx="6616869" cy="570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Relationel kapacitet </a:t>
            </a:r>
            <a:r>
              <a:rPr lang="mr-IN" sz="3600" dirty="0" smtClean="0">
                <a:latin typeface="+mn-lt"/>
                <a:ea typeface="Gill Sans Light" charset="0"/>
                <a:cs typeface="Gill Sans Light" charset="0"/>
              </a:rPr>
              <a:t>–</a:t>
            </a:r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 </a:t>
            </a:r>
            <a:r>
              <a:rPr lang="da-DK" sz="2800" dirty="0" smtClean="0">
                <a:latin typeface="+mn-lt"/>
                <a:ea typeface="Gill Sans Light" charset="0"/>
                <a:cs typeface="Gill Sans Light" charset="0"/>
              </a:rPr>
              <a:t>evnen til at sikre sammenhæng, når behovet opstår</a:t>
            </a:r>
            <a:endParaRPr lang="da-DK" sz="3600" dirty="0">
              <a:latin typeface="+mn-lt"/>
              <a:ea typeface="Gill Sans Light" charset="0"/>
              <a:cs typeface="Gill Sans Light" charset="0"/>
            </a:endParaRPr>
          </a:p>
        </p:txBody>
      </p:sp>
      <p:sp>
        <p:nvSpPr>
          <p:cNvPr id="146" name="Højrepil 145"/>
          <p:cNvSpPr/>
          <p:nvPr/>
        </p:nvSpPr>
        <p:spPr>
          <a:xfrm>
            <a:off x="4627818" y="3120677"/>
            <a:ext cx="465276" cy="69900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50"/>
          </a:p>
        </p:txBody>
      </p:sp>
      <p:grpSp>
        <p:nvGrpSpPr>
          <p:cNvPr id="3" name="Grupper 2"/>
          <p:cNvGrpSpPr/>
          <p:nvPr/>
        </p:nvGrpSpPr>
        <p:grpSpPr>
          <a:xfrm>
            <a:off x="1107387" y="2036424"/>
            <a:ext cx="3397221" cy="3109829"/>
            <a:chOff x="17031" y="1557372"/>
            <a:chExt cx="4529629" cy="4146438"/>
          </a:xfrm>
        </p:grpSpPr>
        <p:sp>
          <p:nvSpPr>
            <p:cNvPr id="148" name="Tekstfelt 147"/>
            <p:cNvSpPr txBox="1"/>
            <p:nvPr/>
          </p:nvSpPr>
          <p:spPr>
            <a:xfrm>
              <a:off x="2011741" y="1557372"/>
              <a:ext cx="112569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1200" b="1"/>
                <a:t>Kommune</a:t>
              </a:r>
              <a:endParaRPr lang="da-DK" sz="1200" b="1" dirty="0"/>
            </a:p>
          </p:txBody>
        </p:sp>
        <p:sp>
          <p:nvSpPr>
            <p:cNvPr id="149" name="Tekstfelt 148"/>
            <p:cNvSpPr txBox="1"/>
            <p:nvPr/>
          </p:nvSpPr>
          <p:spPr>
            <a:xfrm>
              <a:off x="235078" y="2496270"/>
              <a:ext cx="633080" cy="292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4" name="Tekstfelt 153"/>
            <p:cNvSpPr txBox="1"/>
            <p:nvPr/>
          </p:nvSpPr>
          <p:spPr>
            <a:xfrm>
              <a:off x="1413755" y="2496270"/>
              <a:ext cx="633080" cy="2923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5" name="Tekstfelt 154"/>
            <p:cNvSpPr txBox="1"/>
            <p:nvPr/>
          </p:nvSpPr>
          <p:spPr>
            <a:xfrm>
              <a:off x="2626324" y="2496270"/>
              <a:ext cx="633080" cy="2923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7" name="Tekstfelt 156"/>
            <p:cNvSpPr txBox="1"/>
            <p:nvPr/>
          </p:nvSpPr>
          <p:spPr>
            <a:xfrm>
              <a:off x="3913580" y="2496268"/>
              <a:ext cx="633080" cy="292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grpSp>
          <p:nvGrpSpPr>
            <p:cNvPr id="158" name="Grupper 157"/>
            <p:cNvGrpSpPr/>
            <p:nvPr/>
          </p:nvGrpSpPr>
          <p:grpSpPr>
            <a:xfrm>
              <a:off x="2410451" y="2963291"/>
              <a:ext cx="671552" cy="2740519"/>
              <a:chOff x="8660593" y="1878921"/>
              <a:chExt cx="787163" cy="306473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43" name="Tekstfelt 342"/>
              <p:cNvSpPr txBox="1"/>
              <p:nvPr/>
            </p:nvSpPr>
            <p:spPr>
              <a:xfrm>
                <a:off x="8660593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45" name="Tekstfelt 344"/>
              <p:cNvSpPr txBox="1"/>
              <p:nvPr/>
            </p:nvSpPr>
            <p:spPr>
              <a:xfrm>
                <a:off x="8660593" y="2433038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46" name="Tekstfelt 345"/>
              <p:cNvSpPr txBox="1"/>
              <p:nvPr/>
            </p:nvSpPr>
            <p:spPr>
              <a:xfrm>
                <a:off x="8660593" y="298715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7" name="Tekstfelt 346"/>
              <p:cNvSpPr txBox="1"/>
              <p:nvPr/>
            </p:nvSpPr>
            <p:spPr>
              <a:xfrm>
                <a:off x="8660593" y="352389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8" name="Tekstfelt 347"/>
              <p:cNvSpPr txBox="1"/>
              <p:nvPr/>
            </p:nvSpPr>
            <p:spPr>
              <a:xfrm>
                <a:off x="8660593" y="408497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  <p:sp>
            <p:nvSpPr>
              <p:cNvPr id="350" name="Tekstfelt 349"/>
              <p:cNvSpPr txBox="1"/>
              <p:nvPr/>
            </p:nvSpPr>
            <p:spPr>
              <a:xfrm>
                <a:off x="8660593" y="4633887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/>
                  <a:t>Enhed 6</a:t>
                </a:r>
                <a:endParaRPr lang="da-DK" sz="750" dirty="0"/>
              </a:p>
            </p:txBody>
          </p:sp>
        </p:grpSp>
        <p:cxnSp>
          <p:nvCxnSpPr>
            <p:cNvPr id="161" name="Lige forbindelse 160"/>
            <p:cNvCxnSpPr/>
            <p:nvPr/>
          </p:nvCxnSpPr>
          <p:spPr>
            <a:xfrm>
              <a:off x="3154487" y="2786874"/>
              <a:ext cx="0" cy="2772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ge forbindelse 163"/>
            <p:cNvCxnSpPr/>
            <p:nvPr/>
          </p:nvCxnSpPr>
          <p:spPr>
            <a:xfrm flipV="1">
              <a:off x="3052036" y="5559168"/>
              <a:ext cx="8338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ge forbindelse 166"/>
            <p:cNvCxnSpPr/>
            <p:nvPr/>
          </p:nvCxnSpPr>
          <p:spPr>
            <a:xfrm flipH="1">
              <a:off x="3059724" y="5056995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ge forbindelse 168"/>
            <p:cNvCxnSpPr/>
            <p:nvPr/>
          </p:nvCxnSpPr>
          <p:spPr>
            <a:xfrm flipH="1">
              <a:off x="3059724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ge forbindelse 169"/>
            <p:cNvCxnSpPr/>
            <p:nvPr/>
          </p:nvCxnSpPr>
          <p:spPr>
            <a:xfrm flipH="1">
              <a:off x="3061506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ge forbindelse 170"/>
            <p:cNvCxnSpPr/>
            <p:nvPr/>
          </p:nvCxnSpPr>
          <p:spPr>
            <a:xfrm flipH="1">
              <a:off x="3059724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Lige forbindelse 175"/>
            <p:cNvCxnSpPr/>
            <p:nvPr/>
          </p:nvCxnSpPr>
          <p:spPr>
            <a:xfrm flipH="1">
              <a:off x="3061506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upper 176"/>
            <p:cNvGrpSpPr/>
            <p:nvPr/>
          </p:nvGrpSpPr>
          <p:grpSpPr>
            <a:xfrm>
              <a:off x="3697929" y="2963291"/>
              <a:ext cx="671552" cy="2249677"/>
              <a:chOff x="8644596" y="1878921"/>
              <a:chExt cx="787162" cy="251582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36" name="Tekstfelt 335"/>
              <p:cNvSpPr txBox="1"/>
              <p:nvPr/>
            </p:nvSpPr>
            <p:spPr>
              <a:xfrm>
                <a:off x="8644596" y="1878921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7" name="Tekstfelt 336"/>
              <p:cNvSpPr txBox="1"/>
              <p:nvPr/>
            </p:nvSpPr>
            <p:spPr>
              <a:xfrm>
                <a:off x="8644596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9" name="Tekstfelt 338"/>
              <p:cNvSpPr txBox="1"/>
              <p:nvPr/>
            </p:nvSpPr>
            <p:spPr>
              <a:xfrm>
                <a:off x="8644596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1" name="Tekstfelt 340"/>
              <p:cNvSpPr txBox="1"/>
              <p:nvPr/>
            </p:nvSpPr>
            <p:spPr>
              <a:xfrm>
                <a:off x="8644596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2" name="Tekstfelt 341"/>
              <p:cNvSpPr txBox="1"/>
              <p:nvPr/>
            </p:nvSpPr>
            <p:spPr>
              <a:xfrm>
                <a:off x="8644596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178" name="Lige forbindelse 177"/>
            <p:cNvCxnSpPr/>
            <p:nvPr/>
          </p:nvCxnSpPr>
          <p:spPr>
            <a:xfrm>
              <a:off x="4455604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ge forbindelse 178"/>
            <p:cNvCxnSpPr/>
            <p:nvPr/>
          </p:nvCxnSpPr>
          <p:spPr>
            <a:xfrm flipH="1">
              <a:off x="4360841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ge forbindelse 203"/>
            <p:cNvCxnSpPr/>
            <p:nvPr/>
          </p:nvCxnSpPr>
          <p:spPr>
            <a:xfrm flipH="1">
              <a:off x="4360841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Lige forbindelse 207"/>
            <p:cNvCxnSpPr/>
            <p:nvPr/>
          </p:nvCxnSpPr>
          <p:spPr>
            <a:xfrm flipH="1">
              <a:off x="4348975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Lige forbindelse 215"/>
            <p:cNvCxnSpPr/>
            <p:nvPr/>
          </p:nvCxnSpPr>
          <p:spPr>
            <a:xfrm flipH="1">
              <a:off x="4360841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Lige forbindelse 217"/>
            <p:cNvCxnSpPr/>
            <p:nvPr/>
          </p:nvCxnSpPr>
          <p:spPr>
            <a:xfrm flipH="1">
              <a:off x="4335327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upper 218"/>
            <p:cNvGrpSpPr/>
            <p:nvPr/>
          </p:nvGrpSpPr>
          <p:grpSpPr>
            <a:xfrm>
              <a:off x="1200470" y="2963291"/>
              <a:ext cx="685202" cy="2249677"/>
              <a:chOff x="8644595" y="1878921"/>
              <a:chExt cx="803163" cy="251582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31" name="Tekstfelt 330"/>
              <p:cNvSpPr txBox="1"/>
              <p:nvPr/>
            </p:nvSpPr>
            <p:spPr>
              <a:xfrm>
                <a:off x="8660594" y="1878921"/>
                <a:ext cx="787164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2" name="Tekstfelt 331"/>
              <p:cNvSpPr txBox="1"/>
              <p:nvPr/>
            </p:nvSpPr>
            <p:spPr>
              <a:xfrm>
                <a:off x="8660594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3" name="Tekstfelt 332"/>
              <p:cNvSpPr txBox="1"/>
              <p:nvPr/>
            </p:nvSpPr>
            <p:spPr>
              <a:xfrm>
                <a:off x="8660594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34" name="Tekstfelt 333"/>
              <p:cNvSpPr txBox="1"/>
              <p:nvPr/>
            </p:nvSpPr>
            <p:spPr>
              <a:xfrm>
                <a:off x="8660594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35" name="Tekstfelt 334"/>
              <p:cNvSpPr txBox="1"/>
              <p:nvPr/>
            </p:nvSpPr>
            <p:spPr>
              <a:xfrm>
                <a:off x="8644595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220" name="Lige forbindelse 219"/>
            <p:cNvCxnSpPr/>
            <p:nvPr/>
          </p:nvCxnSpPr>
          <p:spPr>
            <a:xfrm>
              <a:off x="1972010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Lige forbindelse 220"/>
            <p:cNvCxnSpPr/>
            <p:nvPr/>
          </p:nvCxnSpPr>
          <p:spPr>
            <a:xfrm flipH="1">
              <a:off x="1877247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Lige forbindelse 222"/>
            <p:cNvCxnSpPr/>
            <p:nvPr/>
          </p:nvCxnSpPr>
          <p:spPr>
            <a:xfrm flipH="1">
              <a:off x="1877247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Lige forbindelse 223"/>
            <p:cNvCxnSpPr/>
            <p:nvPr/>
          </p:nvCxnSpPr>
          <p:spPr>
            <a:xfrm flipH="1">
              <a:off x="1865174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Lige forbindelse 225"/>
            <p:cNvCxnSpPr/>
            <p:nvPr/>
          </p:nvCxnSpPr>
          <p:spPr>
            <a:xfrm flipH="1">
              <a:off x="1877247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Lige forbindelse 226"/>
            <p:cNvCxnSpPr/>
            <p:nvPr/>
          </p:nvCxnSpPr>
          <p:spPr>
            <a:xfrm flipH="1">
              <a:off x="1865174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upper 228"/>
            <p:cNvGrpSpPr/>
            <p:nvPr/>
          </p:nvGrpSpPr>
          <p:grpSpPr>
            <a:xfrm>
              <a:off x="17031" y="2963292"/>
              <a:ext cx="671552" cy="1758835"/>
              <a:chOff x="8660594" y="1878921"/>
              <a:chExt cx="787163" cy="1966913"/>
            </a:xfrm>
            <a:solidFill>
              <a:schemeClr val="bg1">
                <a:lumMod val="75000"/>
              </a:schemeClr>
            </a:solidFill>
          </p:grpSpPr>
          <p:sp>
            <p:nvSpPr>
              <p:cNvPr id="326" name="Tekstfelt 325"/>
              <p:cNvSpPr txBox="1"/>
              <p:nvPr/>
            </p:nvSpPr>
            <p:spPr>
              <a:xfrm>
                <a:off x="8660594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27" name="Tekstfelt 326"/>
              <p:cNvSpPr txBox="1"/>
              <p:nvPr/>
            </p:nvSpPr>
            <p:spPr>
              <a:xfrm>
                <a:off x="8660594" y="2433039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28" name="Tekstfelt 327"/>
              <p:cNvSpPr txBox="1"/>
              <p:nvPr/>
            </p:nvSpPr>
            <p:spPr>
              <a:xfrm>
                <a:off x="8660594" y="2987154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29" name="Tekstfelt 328"/>
              <p:cNvSpPr txBox="1"/>
              <p:nvPr/>
            </p:nvSpPr>
            <p:spPr>
              <a:xfrm>
                <a:off x="8660594" y="3536065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</p:grpSp>
        <p:cxnSp>
          <p:nvCxnSpPr>
            <p:cNvPr id="230" name="Lige forbindelse 229"/>
            <p:cNvCxnSpPr/>
            <p:nvPr/>
          </p:nvCxnSpPr>
          <p:spPr>
            <a:xfrm>
              <a:off x="774919" y="2786874"/>
              <a:ext cx="1781" cy="1799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Lige forbindelse 230"/>
            <p:cNvCxnSpPr/>
            <p:nvPr/>
          </p:nvCxnSpPr>
          <p:spPr>
            <a:xfrm flipH="1">
              <a:off x="680156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Lige forbindelse 232"/>
            <p:cNvCxnSpPr/>
            <p:nvPr/>
          </p:nvCxnSpPr>
          <p:spPr>
            <a:xfrm flipH="1">
              <a:off x="681938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Lige forbindelse 233"/>
            <p:cNvCxnSpPr/>
            <p:nvPr/>
          </p:nvCxnSpPr>
          <p:spPr>
            <a:xfrm flipH="1">
              <a:off x="680156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Lige forbindelse 234"/>
            <p:cNvCxnSpPr/>
            <p:nvPr/>
          </p:nvCxnSpPr>
          <p:spPr>
            <a:xfrm flipH="1">
              <a:off x="681938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Lige forbindelse 235"/>
            <p:cNvCxnSpPr/>
            <p:nvPr/>
          </p:nvCxnSpPr>
          <p:spPr>
            <a:xfrm>
              <a:off x="552792" y="2230931"/>
              <a:ext cx="367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Lige forbindelse 237"/>
            <p:cNvCxnSpPr/>
            <p:nvPr/>
          </p:nvCxnSpPr>
          <p:spPr>
            <a:xfrm>
              <a:off x="2569119" y="1940518"/>
              <a:ext cx="0" cy="291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Lige forbindelse 238"/>
            <p:cNvCxnSpPr/>
            <p:nvPr/>
          </p:nvCxnSpPr>
          <p:spPr>
            <a:xfrm>
              <a:off x="2937365" y="2230931"/>
              <a:ext cx="2" cy="280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Lige forbindelse 239"/>
            <p:cNvCxnSpPr/>
            <p:nvPr/>
          </p:nvCxnSpPr>
          <p:spPr>
            <a:xfrm>
              <a:off x="4227576" y="2233992"/>
              <a:ext cx="0" cy="277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Lige forbindelse 241"/>
            <p:cNvCxnSpPr/>
            <p:nvPr/>
          </p:nvCxnSpPr>
          <p:spPr>
            <a:xfrm flipV="1">
              <a:off x="1730127" y="2231737"/>
              <a:ext cx="0" cy="279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Lige forbindelse 242"/>
            <p:cNvCxnSpPr/>
            <p:nvPr/>
          </p:nvCxnSpPr>
          <p:spPr>
            <a:xfrm>
              <a:off x="552792" y="2233992"/>
              <a:ext cx="1" cy="277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r 1"/>
          <p:cNvGrpSpPr/>
          <p:nvPr/>
        </p:nvGrpSpPr>
        <p:grpSpPr>
          <a:xfrm>
            <a:off x="5114353" y="2058764"/>
            <a:ext cx="2970730" cy="2842438"/>
            <a:chOff x="6707027" y="1937149"/>
            <a:chExt cx="3960973" cy="3789917"/>
          </a:xfrm>
        </p:grpSpPr>
        <p:grpSp>
          <p:nvGrpSpPr>
            <p:cNvPr id="5" name="Grupper 4"/>
            <p:cNvGrpSpPr/>
            <p:nvPr/>
          </p:nvGrpSpPr>
          <p:grpSpPr>
            <a:xfrm>
              <a:off x="6707027" y="1937149"/>
              <a:ext cx="3960973" cy="3789917"/>
              <a:chOff x="5183026" y="2005388"/>
              <a:chExt cx="3749997" cy="3561503"/>
            </a:xfrm>
          </p:grpSpPr>
          <p:cxnSp>
            <p:nvCxnSpPr>
              <p:cNvPr id="248" name="Lige pilforbindelse 247"/>
              <p:cNvCxnSpPr/>
              <p:nvPr/>
            </p:nvCxnSpPr>
            <p:spPr>
              <a:xfrm flipH="1">
                <a:off x="6779063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Lige pilforbindelse 248"/>
              <p:cNvCxnSpPr/>
              <p:nvPr/>
            </p:nvCxnSpPr>
            <p:spPr>
              <a:xfrm>
                <a:off x="7058024" y="2359678"/>
                <a:ext cx="1366144" cy="20860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Lige pilforbindelse 250"/>
              <p:cNvCxnSpPr/>
              <p:nvPr/>
            </p:nvCxnSpPr>
            <p:spPr>
              <a:xfrm>
                <a:off x="7058025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Lige pilforbindelse 251"/>
              <p:cNvCxnSpPr/>
              <p:nvPr/>
            </p:nvCxnSpPr>
            <p:spPr>
              <a:xfrm>
                <a:off x="7058025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Lige pilforbindelse 252"/>
              <p:cNvCxnSpPr/>
              <p:nvPr/>
            </p:nvCxnSpPr>
            <p:spPr>
              <a:xfrm>
                <a:off x="7058024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Lige pilforbindelse 253"/>
              <p:cNvCxnSpPr/>
              <p:nvPr/>
            </p:nvCxnSpPr>
            <p:spPr>
              <a:xfrm flipH="1">
                <a:off x="5554918" y="2359678"/>
                <a:ext cx="1503106" cy="15708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Lige pilforbindelse 254"/>
              <p:cNvCxnSpPr/>
              <p:nvPr/>
            </p:nvCxnSpPr>
            <p:spPr>
              <a:xfrm flipH="1">
                <a:off x="5997036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Lige pilforbindelse 255"/>
              <p:cNvCxnSpPr/>
              <p:nvPr/>
            </p:nvCxnSpPr>
            <p:spPr>
              <a:xfrm flipH="1">
                <a:off x="5825106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Lige pilforbindelse 256"/>
              <p:cNvCxnSpPr/>
              <p:nvPr/>
            </p:nvCxnSpPr>
            <p:spPr>
              <a:xfrm flipH="1">
                <a:off x="6507711" y="2359678"/>
                <a:ext cx="550314" cy="874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Lige pilforbindelse 257"/>
              <p:cNvCxnSpPr/>
              <p:nvPr/>
            </p:nvCxnSpPr>
            <p:spPr>
              <a:xfrm flipH="1">
                <a:off x="5997036" y="3930485"/>
                <a:ext cx="2564095" cy="9602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Lige pilforbindelse 258"/>
              <p:cNvCxnSpPr/>
              <p:nvPr/>
            </p:nvCxnSpPr>
            <p:spPr>
              <a:xfrm>
                <a:off x="5825106" y="2914039"/>
                <a:ext cx="171929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Lige pilforbindelse 259"/>
              <p:cNvCxnSpPr/>
              <p:nvPr/>
            </p:nvCxnSpPr>
            <p:spPr>
              <a:xfrm flipH="1">
                <a:off x="5691880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Lige pilforbindelse 260"/>
              <p:cNvCxnSpPr/>
              <p:nvPr/>
            </p:nvCxnSpPr>
            <p:spPr>
              <a:xfrm flipH="1">
                <a:off x="5600991" y="2522991"/>
                <a:ext cx="2312080" cy="8777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Lige pilforbindelse 263"/>
              <p:cNvCxnSpPr/>
              <p:nvPr/>
            </p:nvCxnSpPr>
            <p:spPr>
              <a:xfrm flipH="1">
                <a:off x="5600991" y="2447163"/>
                <a:ext cx="2007347" cy="9536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Lige pilforbindelse 264"/>
              <p:cNvCxnSpPr/>
              <p:nvPr/>
            </p:nvCxnSpPr>
            <p:spPr>
              <a:xfrm flipH="1">
                <a:off x="5554918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Lige pilforbindelse 266"/>
              <p:cNvCxnSpPr/>
              <p:nvPr/>
            </p:nvCxnSpPr>
            <p:spPr>
              <a:xfrm flipH="1" flipV="1">
                <a:off x="5554918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Lige pilforbindelse 267"/>
              <p:cNvCxnSpPr/>
              <p:nvPr/>
            </p:nvCxnSpPr>
            <p:spPr>
              <a:xfrm flipH="1">
                <a:off x="7864680" y="2914039"/>
                <a:ext cx="42626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Lige pilforbindelse 268"/>
              <p:cNvCxnSpPr/>
              <p:nvPr/>
            </p:nvCxnSpPr>
            <p:spPr>
              <a:xfrm flipH="1">
                <a:off x="5997036" y="3400786"/>
                <a:ext cx="2518022" cy="14899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Lige pilforbindelse 269"/>
              <p:cNvCxnSpPr/>
              <p:nvPr/>
            </p:nvCxnSpPr>
            <p:spPr>
              <a:xfrm flipH="1">
                <a:off x="5997036" y="2522991"/>
                <a:ext cx="205942" cy="23677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Lige pilforbindelse 270"/>
              <p:cNvCxnSpPr/>
              <p:nvPr/>
            </p:nvCxnSpPr>
            <p:spPr>
              <a:xfrm flipH="1">
                <a:off x="6251369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Lige pilforbindelse 271"/>
              <p:cNvCxnSpPr/>
              <p:nvPr/>
            </p:nvCxnSpPr>
            <p:spPr>
              <a:xfrm flipH="1">
                <a:off x="6251369" y="2447163"/>
                <a:ext cx="256342" cy="25928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Lige pilforbindelse 272"/>
              <p:cNvCxnSpPr/>
              <p:nvPr/>
            </p:nvCxnSpPr>
            <p:spPr>
              <a:xfrm flipH="1">
                <a:off x="6251369" y="2914039"/>
                <a:ext cx="203957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Lige pilforbindelse 274"/>
              <p:cNvCxnSpPr/>
              <p:nvPr/>
            </p:nvCxnSpPr>
            <p:spPr>
              <a:xfrm flipH="1">
                <a:off x="6779063" y="2914039"/>
                <a:ext cx="1511880" cy="22985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Lige pilforbindelse 275"/>
              <p:cNvCxnSpPr/>
              <p:nvPr/>
            </p:nvCxnSpPr>
            <p:spPr>
              <a:xfrm flipH="1">
                <a:off x="6779063" y="5040020"/>
                <a:ext cx="1085617" cy="172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Lige pilforbindelse 277"/>
              <p:cNvCxnSpPr/>
              <p:nvPr/>
            </p:nvCxnSpPr>
            <p:spPr>
              <a:xfrm flipH="1">
                <a:off x="7336986" y="4890701"/>
                <a:ext cx="782027" cy="321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Lige pilforbindelse 278"/>
              <p:cNvCxnSpPr/>
              <p:nvPr/>
            </p:nvCxnSpPr>
            <p:spPr>
              <a:xfrm flipH="1" flipV="1">
                <a:off x="5600991" y="3400786"/>
                <a:ext cx="2823177" cy="10449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Lige pilforbindelse 280"/>
              <p:cNvCxnSpPr/>
              <p:nvPr/>
            </p:nvCxnSpPr>
            <p:spPr>
              <a:xfrm flipH="1" flipV="1">
                <a:off x="6202978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Lige pilforbindelse 281"/>
              <p:cNvCxnSpPr/>
              <p:nvPr/>
            </p:nvCxnSpPr>
            <p:spPr>
              <a:xfrm flipV="1">
                <a:off x="6251369" y="4445735"/>
                <a:ext cx="2172799" cy="5942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Lige pilforbindelse 283"/>
              <p:cNvCxnSpPr/>
              <p:nvPr/>
            </p:nvCxnSpPr>
            <p:spPr>
              <a:xfrm>
                <a:off x="7913071" y="2522991"/>
                <a:ext cx="648060" cy="1407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Lige pilforbindelse 284"/>
              <p:cNvCxnSpPr/>
              <p:nvPr/>
            </p:nvCxnSpPr>
            <p:spPr>
              <a:xfrm>
                <a:off x="5600991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Lige pilforbindelse 285"/>
              <p:cNvCxnSpPr/>
              <p:nvPr/>
            </p:nvCxnSpPr>
            <p:spPr>
              <a:xfrm>
                <a:off x="5600991" y="3400786"/>
                <a:ext cx="291406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Lige pilforbindelse 286"/>
              <p:cNvCxnSpPr/>
              <p:nvPr/>
            </p:nvCxnSpPr>
            <p:spPr>
              <a:xfrm flipH="1" flipV="1">
                <a:off x="7913071" y="2522991"/>
                <a:ext cx="511098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Lige pilforbindelse 287"/>
              <p:cNvCxnSpPr/>
              <p:nvPr/>
            </p:nvCxnSpPr>
            <p:spPr>
              <a:xfrm flipH="1">
                <a:off x="5825106" y="2447163"/>
                <a:ext cx="1783232" cy="466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Lige pilforbindelse 291"/>
              <p:cNvCxnSpPr/>
              <p:nvPr/>
            </p:nvCxnSpPr>
            <p:spPr>
              <a:xfrm>
                <a:off x="5825106" y="2914039"/>
                <a:ext cx="2293907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Lige pilforbindelse 292"/>
              <p:cNvCxnSpPr/>
              <p:nvPr/>
            </p:nvCxnSpPr>
            <p:spPr>
              <a:xfrm flipH="1">
                <a:off x="5691880" y="2447163"/>
                <a:ext cx="1916458" cy="19985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Lige pilforbindelse 293"/>
              <p:cNvCxnSpPr/>
              <p:nvPr/>
            </p:nvCxnSpPr>
            <p:spPr>
              <a:xfrm flipV="1">
                <a:off x="5554918" y="2447163"/>
                <a:ext cx="952793" cy="14833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Kombinationstegning 296"/>
              <p:cNvSpPr/>
              <p:nvPr/>
            </p:nvSpPr>
            <p:spPr>
              <a:xfrm>
                <a:off x="6872078" y="2005388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99" name="Kombinationstegning 298"/>
              <p:cNvSpPr/>
              <p:nvPr/>
            </p:nvSpPr>
            <p:spPr>
              <a:xfrm>
                <a:off x="7422392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0" name="Kombinationstegning 299"/>
              <p:cNvSpPr/>
              <p:nvPr/>
            </p:nvSpPr>
            <p:spPr>
              <a:xfrm>
                <a:off x="7913071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2" name="Kombinationstegning 301"/>
              <p:cNvSpPr/>
              <p:nvPr/>
            </p:nvSpPr>
            <p:spPr>
              <a:xfrm>
                <a:off x="8290943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3" name="Kombinationstegning 302"/>
              <p:cNvSpPr/>
              <p:nvPr/>
            </p:nvSpPr>
            <p:spPr>
              <a:xfrm>
                <a:off x="8515058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4" name="Kombinationstegning 303"/>
              <p:cNvSpPr/>
              <p:nvPr/>
            </p:nvSpPr>
            <p:spPr>
              <a:xfrm>
                <a:off x="8561131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6" name="Kombinationstegning 305"/>
              <p:cNvSpPr/>
              <p:nvPr/>
            </p:nvSpPr>
            <p:spPr>
              <a:xfrm>
                <a:off x="8424169" y="426859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7" name="Kombinationstegning 306"/>
              <p:cNvSpPr/>
              <p:nvPr/>
            </p:nvSpPr>
            <p:spPr>
              <a:xfrm>
                <a:off x="8119013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9" name="Kombinationstegning 308"/>
              <p:cNvSpPr/>
              <p:nvPr/>
            </p:nvSpPr>
            <p:spPr>
              <a:xfrm>
                <a:off x="7678734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0" name="Kombinationstegning 309"/>
              <p:cNvSpPr/>
              <p:nvPr/>
            </p:nvSpPr>
            <p:spPr>
              <a:xfrm>
                <a:off x="7151040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2" name="Kombinationstegning 311"/>
              <p:cNvSpPr/>
              <p:nvPr/>
            </p:nvSpPr>
            <p:spPr>
              <a:xfrm>
                <a:off x="6593117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3" name="Kombinationstegning 312"/>
              <p:cNvSpPr/>
              <p:nvPr/>
            </p:nvSpPr>
            <p:spPr>
              <a:xfrm>
                <a:off x="6065423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4" name="Kombinationstegning 313"/>
              <p:cNvSpPr/>
              <p:nvPr/>
            </p:nvSpPr>
            <p:spPr>
              <a:xfrm>
                <a:off x="5625144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9" name="Kombinationstegning 318"/>
              <p:cNvSpPr/>
              <p:nvPr/>
            </p:nvSpPr>
            <p:spPr>
              <a:xfrm>
                <a:off x="5319988" y="426859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0" name="Kombinationstegning 319"/>
              <p:cNvSpPr/>
              <p:nvPr/>
            </p:nvSpPr>
            <p:spPr>
              <a:xfrm>
                <a:off x="5183026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1" name="Kombinationstegning 320"/>
              <p:cNvSpPr/>
              <p:nvPr/>
            </p:nvSpPr>
            <p:spPr>
              <a:xfrm>
                <a:off x="5229099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2" name="Kombinationstegning 321"/>
              <p:cNvSpPr/>
              <p:nvPr/>
            </p:nvSpPr>
            <p:spPr>
              <a:xfrm>
                <a:off x="5453214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3" name="Kombinationstegning 322"/>
              <p:cNvSpPr/>
              <p:nvPr/>
            </p:nvSpPr>
            <p:spPr>
              <a:xfrm>
                <a:off x="5831086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5" name="Kombinationstegning 324"/>
              <p:cNvSpPr/>
              <p:nvPr/>
            </p:nvSpPr>
            <p:spPr>
              <a:xfrm>
                <a:off x="6321765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46" name="Kombinationstegning 86"/>
              <p:cNvSpPr/>
              <p:nvPr/>
            </p:nvSpPr>
            <p:spPr>
              <a:xfrm>
                <a:off x="6515772" y="3183123"/>
                <a:ext cx="979521" cy="958440"/>
              </a:xfrm>
              <a:custGeom>
                <a:avLst/>
                <a:gdLst>
                  <a:gd name="connsiteX0" fmla="*/ 0 w 730680"/>
                  <a:gd name="connsiteY0" fmla="*/ 365340 h 730680"/>
                  <a:gd name="connsiteX1" fmla="*/ 365340 w 730680"/>
                  <a:gd name="connsiteY1" fmla="*/ 0 h 730680"/>
                  <a:gd name="connsiteX2" fmla="*/ 730680 w 730680"/>
                  <a:gd name="connsiteY2" fmla="*/ 365340 h 730680"/>
                  <a:gd name="connsiteX3" fmla="*/ 365340 w 730680"/>
                  <a:gd name="connsiteY3" fmla="*/ 730680 h 730680"/>
                  <a:gd name="connsiteX4" fmla="*/ 0 w 730680"/>
                  <a:gd name="connsiteY4" fmla="*/ 365340 h 7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680" h="730680">
                    <a:moveTo>
                      <a:pt x="0" y="365340"/>
                    </a:moveTo>
                    <a:cubicBezTo>
                      <a:pt x="0" y="163568"/>
                      <a:pt x="163568" y="0"/>
                      <a:pt x="365340" y="0"/>
                    </a:cubicBezTo>
                    <a:cubicBezTo>
                      <a:pt x="567112" y="0"/>
                      <a:pt x="730680" y="163568"/>
                      <a:pt x="730680" y="365340"/>
                    </a:cubicBezTo>
                    <a:cubicBezTo>
                      <a:pt x="730680" y="567112"/>
                      <a:pt x="567112" y="730680"/>
                      <a:pt x="365340" y="730680"/>
                    </a:cubicBezTo>
                    <a:cubicBezTo>
                      <a:pt x="163568" y="730680"/>
                      <a:pt x="0" y="567112"/>
                      <a:pt x="0" y="365340"/>
                    </a:cubicBezTo>
                    <a:close/>
                  </a:path>
                </a:pathLst>
              </a:custGeom>
              <a:solidFill>
                <a:schemeClr val="bg1">
                  <a:alpha val="93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632" tIns="84632" rIns="84632" bIns="84632" numCol="1" spcCol="1270" anchor="ctr" anchorCtr="0">
                <a:noAutofit/>
              </a:bodyPr>
              <a:lstStyle/>
              <a:p>
                <a:pPr algn="ctr" defTabSz="3692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375" b="1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7" name="Tekstfelt 246"/>
              <p:cNvSpPr txBox="1"/>
              <p:nvPr/>
            </p:nvSpPr>
            <p:spPr>
              <a:xfrm>
                <a:off x="6473937" y="3482521"/>
                <a:ext cx="1062174" cy="37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350" b="1" dirty="0"/>
                  <a:t>Borgerne</a:t>
                </a:r>
              </a:p>
            </p:txBody>
          </p:sp>
        </p:grpSp>
        <p:pic>
          <p:nvPicPr>
            <p:cNvPr id="122" name="Billed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250" y="2377490"/>
              <a:ext cx="595390" cy="124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3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D47AA4C2-1564-42E3-884F-14C31984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Hvorfor er det vigtigt?</a:t>
            </a:r>
            <a:endParaRPr lang="da-DK" sz="3600" dirty="0">
              <a:latin typeface="+mn-lt"/>
            </a:endParaRPr>
          </a:p>
        </p:txBody>
      </p:sp>
      <p:grpSp>
        <p:nvGrpSpPr>
          <p:cNvPr id="4" name="Grupper 12">
            <a:extLst>
              <a:ext uri="{FF2B5EF4-FFF2-40B4-BE49-F238E27FC236}">
                <a16:creationId xmlns:a16="http://schemas.microsoft.com/office/drawing/2014/main" xmlns="" id="{866EE302-C197-4943-9632-9ABE17023E7C}"/>
              </a:ext>
            </a:extLst>
          </p:cNvPr>
          <p:cNvGrpSpPr>
            <a:grpSpLocks/>
          </p:cNvGrpSpPr>
          <p:nvPr/>
        </p:nvGrpSpPr>
        <p:grpSpPr bwMode="auto">
          <a:xfrm>
            <a:off x="493083" y="2072095"/>
            <a:ext cx="5268330" cy="3814422"/>
            <a:chOff x="383343" y="1100355"/>
            <a:chExt cx="7121215" cy="5093766"/>
          </a:xfrm>
        </p:grpSpPr>
        <p:cxnSp>
          <p:nvCxnSpPr>
            <p:cNvPr id="5" name="Lige pilforbindelse 2">
              <a:extLst>
                <a:ext uri="{FF2B5EF4-FFF2-40B4-BE49-F238E27FC236}">
                  <a16:creationId xmlns:a16="http://schemas.microsoft.com/office/drawing/2014/main" xmlns="" id="{FCF5CE3A-2DC6-418C-90BF-278E361A54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16299" y="2035894"/>
              <a:ext cx="0" cy="3528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ge pilforbindelse 10">
              <a:extLst>
                <a:ext uri="{FF2B5EF4-FFF2-40B4-BE49-F238E27FC236}">
                  <a16:creationId xmlns:a16="http://schemas.microsoft.com/office/drawing/2014/main" xmlns="" id="{7529CE5B-527F-4FB5-BAB3-99FE300EBE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6299" y="5551328"/>
              <a:ext cx="590465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ge forbindelse 7">
              <a:extLst>
                <a:ext uri="{FF2B5EF4-FFF2-40B4-BE49-F238E27FC236}">
                  <a16:creationId xmlns:a16="http://schemas.microsoft.com/office/drawing/2014/main" xmlns="" id="{D66B243D-020F-4F59-9964-B633FBD909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04331" y="2107902"/>
              <a:ext cx="5544616" cy="3168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Ellipse 8">
              <a:extLst>
                <a:ext uri="{FF2B5EF4-FFF2-40B4-BE49-F238E27FC236}">
                  <a16:creationId xmlns:a16="http://schemas.microsoft.com/office/drawing/2014/main" xmlns="" id="{2B57B158-854E-4762-B3FF-E17A8111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947" y="210790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9" name="Ellipse 16">
              <a:extLst>
                <a:ext uri="{FF2B5EF4-FFF2-40B4-BE49-F238E27FC236}">
                  <a16:creationId xmlns:a16="http://schemas.microsoft.com/office/drawing/2014/main" xmlns="" id="{EDF7D53F-694A-445A-A858-8900CAFA1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883" y="246794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0" name="Ellipse 17">
              <a:extLst>
                <a:ext uri="{FF2B5EF4-FFF2-40B4-BE49-F238E27FC236}">
                  <a16:creationId xmlns:a16="http://schemas.microsoft.com/office/drawing/2014/main" xmlns="" id="{21B1021A-0763-464C-B8E8-91B6BC928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803" y="282798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1" name="Ellipse 18">
              <a:extLst>
                <a:ext uri="{FF2B5EF4-FFF2-40B4-BE49-F238E27FC236}">
                  <a16:creationId xmlns:a16="http://schemas.microsoft.com/office/drawing/2014/main" xmlns="" id="{C0E2648E-5A28-4907-94AB-9B9B4995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683" y="275597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2" name="Ellipse 19">
              <a:extLst>
                <a:ext uri="{FF2B5EF4-FFF2-40B4-BE49-F238E27FC236}">
                  <a16:creationId xmlns:a16="http://schemas.microsoft.com/office/drawing/2014/main" xmlns="" id="{824ABFAE-4E32-4CA6-B09C-BCD874EAF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603" y="3908102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3" name="Ellipse 20">
              <a:extLst>
                <a:ext uri="{FF2B5EF4-FFF2-40B4-BE49-F238E27FC236}">
                  <a16:creationId xmlns:a16="http://schemas.microsoft.com/office/drawing/2014/main" xmlns="" id="{C9516FA6-122F-45B2-BF5D-9FBD9C5D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55" y="455617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4" name="Ellipse 21">
              <a:extLst>
                <a:ext uri="{FF2B5EF4-FFF2-40B4-BE49-F238E27FC236}">
                  <a16:creationId xmlns:a16="http://schemas.microsoft.com/office/drawing/2014/main" xmlns="" id="{F770EE08-419B-4FC7-B440-9D1187D0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427" y="3980110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" name="Ellipse 22">
              <a:extLst>
                <a:ext uri="{FF2B5EF4-FFF2-40B4-BE49-F238E27FC236}">
                  <a16:creationId xmlns:a16="http://schemas.microsoft.com/office/drawing/2014/main" xmlns="" id="{C66F6E40-FA4E-406F-B3EC-312D3BC4A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379" y="4916214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6" name="Ellipse 23">
              <a:extLst>
                <a:ext uri="{FF2B5EF4-FFF2-40B4-BE49-F238E27FC236}">
                  <a16:creationId xmlns:a16="http://schemas.microsoft.com/office/drawing/2014/main" xmlns="" id="{8788BE34-A98C-4132-982D-620D3BA55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323" y="5204246"/>
              <a:ext cx="144016" cy="1440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018" tIns="37010" rIns="74018" bIns="37010"/>
            <a:lstStyle/>
            <a:p>
              <a:pPr marL="1218678" indent="-170946" defTabSz="684887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7" name="Tekstfelt 9">
              <a:extLst>
                <a:ext uri="{FF2B5EF4-FFF2-40B4-BE49-F238E27FC236}">
                  <a16:creationId xmlns:a16="http://schemas.microsoft.com/office/drawing/2014/main" xmlns="" id="{61819458-746E-4279-9ED8-5A259E72D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371" y="5014644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1</a:t>
              </a:r>
            </a:p>
          </p:txBody>
        </p:sp>
        <p:sp>
          <p:nvSpPr>
            <p:cNvPr id="18" name="Tekstfelt 25">
              <a:extLst>
                <a:ext uri="{FF2B5EF4-FFF2-40B4-BE49-F238E27FC236}">
                  <a16:creationId xmlns:a16="http://schemas.microsoft.com/office/drawing/2014/main" xmlns="" id="{B9EAE4E8-9DA1-4F9B-9906-7C5CD9EE9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315" y="4916214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2</a:t>
              </a:r>
            </a:p>
          </p:txBody>
        </p:sp>
        <p:sp>
          <p:nvSpPr>
            <p:cNvPr id="19" name="Tekstfelt 26">
              <a:extLst>
                <a:ext uri="{FF2B5EF4-FFF2-40B4-BE49-F238E27FC236}">
                  <a16:creationId xmlns:a16="http://schemas.microsoft.com/office/drawing/2014/main" xmlns="" id="{429C13B9-18B8-4C4B-8338-B08A10C88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421" y="4124126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3</a:t>
              </a:r>
            </a:p>
          </p:txBody>
        </p:sp>
        <p:sp>
          <p:nvSpPr>
            <p:cNvPr id="20" name="Tekstfelt 27">
              <a:extLst>
                <a:ext uri="{FF2B5EF4-FFF2-40B4-BE49-F238E27FC236}">
                  <a16:creationId xmlns:a16="http://schemas.microsoft.com/office/drawing/2014/main" xmlns="" id="{5084C4EF-1833-4BAE-8478-05EA136C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546" y="4700190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7</a:t>
              </a:r>
            </a:p>
          </p:txBody>
        </p:sp>
        <p:sp>
          <p:nvSpPr>
            <p:cNvPr id="21" name="Tekstfelt 28">
              <a:extLst>
                <a:ext uri="{FF2B5EF4-FFF2-40B4-BE49-F238E27FC236}">
                  <a16:creationId xmlns:a16="http://schemas.microsoft.com/office/drawing/2014/main" xmlns="" id="{C806FFB8-72E4-4208-A839-E1723735A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509" y="4006531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9</a:t>
              </a:r>
            </a:p>
          </p:txBody>
        </p:sp>
        <p:sp>
          <p:nvSpPr>
            <p:cNvPr id="22" name="Tekstfelt 29">
              <a:extLst>
                <a:ext uri="{FF2B5EF4-FFF2-40B4-BE49-F238E27FC236}">
                  <a16:creationId xmlns:a16="http://schemas.microsoft.com/office/drawing/2014/main" xmlns="" id="{E4D1C0DC-CD80-4BB0-9C39-F96AAB754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76" y="2467942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8</a:t>
              </a:r>
            </a:p>
          </p:txBody>
        </p:sp>
        <p:sp>
          <p:nvSpPr>
            <p:cNvPr id="23" name="Tekstfelt 30">
              <a:extLst>
                <a:ext uri="{FF2B5EF4-FFF2-40B4-BE49-F238E27FC236}">
                  <a16:creationId xmlns:a16="http://schemas.microsoft.com/office/drawing/2014/main" xmlns="" id="{E812B84C-302F-49E3-BD67-DFD8EB519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795" y="2926412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5</a:t>
              </a:r>
            </a:p>
          </p:txBody>
        </p:sp>
        <p:sp>
          <p:nvSpPr>
            <p:cNvPr id="24" name="Tekstfelt 31">
              <a:extLst>
                <a:ext uri="{FF2B5EF4-FFF2-40B4-BE49-F238E27FC236}">
                  <a16:creationId xmlns:a16="http://schemas.microsoft.com/office/drawing/2014/main" xmlns="" id="{BBBA975D-9A28-4916-8043-D62F65C14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022" y="2460397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4</a:t>
              </a:r>
            </a:p>
          </p:txBody>
        </p:sp>
        <p:sp>
          <p:nvSpPr>
            <p:cNvPr id="25" name="Tekstfelt 32">
              <a:extLst>
                <a:ext uri="{FF2B5EF4-FFF2-40B4-BE49-F238E27FC236}">
                  <a16:creationId xmlns:a16="http://schemas.microsoft.com/office/drawing/2014/main" xmlns="" id="{CA83DCE6-350E-4F74-98DD-BE21CB35D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6940" y="1819871"/>
              <a:ext cx="327618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>
                  <a:latin typeface="+mn-lt"/>
                </a:rPr>
                <a:t>6</a:t>
              </a:r>
            </a:p>
          </p:txBody>
        </p:sp>
        <p:sp>
          <p:nvSpPr>
            <p:cNvPr id="26" name="Tekstfelt 33">
              <a:extLst>
                <a:ext uri="{FF2B5EF4-FFF2-40B4-BE49-F238E27FC236}">
                  <a16:creationId xmlns:a16="http://schemas.microsoft.com/office/drawing/2014/main" xmlns="" id="{6B9A71EE-2A7C-4A97-A5FE-52B125BCD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625" y="1963885"/>
              <a:ext cx="466291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Høj</a:t>
              </a:r>
            </a:p>
          </p:txBody>
        </p:sp>
        <p:sp>
          <p:nvSpPr>
            <p:cNvPr id="27" name="Tekstfelt 34">
              <a:extLst>
                <a:ext uri="{FF2B5EF4-FFF2-40B4-BE49-F238E27FC236}">
                  <a16:creationId xmlns:a16="http://schemas.microsoft.com/office/drawing/2014/main" xmlns="" id="{188CA791-CDBC-4016-9AB7-0B0D184D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261" y="5112493"/>
              <a:ext cx="459792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Lav</a:t>
              </a:r>
            </a:p>
          </p:txBody>
        </p:sp>
        <p:sp>
          <p:nvSpPr>
            <p:cNvPr id="28" name="Tekstfelt 35">
              <a:extLst>
                <a:ext uri="{FF2B5EF4-FFF2-40B4-BE49-F238E27FC236}">
                  <a16:creationId xmlns:a16="http://schemas.microsoft.com/office/drawing/2014/main" xmlns="" id="{7ADB6E08-C437-4A75-AA07-E67652980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291" y="5610128"/>
              <a:ext cx="459792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Lav</a:t>
              </a:r>
            </a:p>
          </p:txBody>
        </p:sp>
        <p:sp>
          <p:nvSpPr>
            <p:cNvPr id="29" name="Tekstfelt 36">
              <a:extLst>
                <a:ext uri="{FF2B5EF4-FFF2-40B4-BE49-F238E27FC236}">
                  <a16:creationId xmlns:a16="http://schemas.microsoft.com/office/drawing/2014/main" xmlns="" id="{701E05D6-5C7F-4019-9AD2-80B2BEC24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898" y="5636295"/>
              <a:ext cx="466291" cy="30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900" dirty="0">
                  <a:latin typeface="+mn-lt"/>
                </a:rPr>
                <a:t>Høj</a:t>
              </a:r>
            </a:p>
          </p:txBody>
        </p:sp>
        <p:sp>
          <p:nvSpPr>
            <p:cNvPr id="30" name="Tekstfelt 37">
              <a:extLst>
                <a:ext uri="{FF2B5EF4-FFF2-40B4-BE49-F238E27FC236}">
                  <a16:creationId xmlns:a16="http://schemas.microsoft.com/office/drawing/2014/main" xmlns="" id="{0BF2D8A6-8660-48EB-8833-D4287DD91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327" y="5577615"/>
              <a:ext cx="3233101" cy="61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200" dirty="0">
                  <a:latin typeface="+mn-lt"/>
                </a:rPr>
                <a:t>Kvaliteten i samarbejdet på tværs</a:t>
              </a:r>
            </a:p>
            <a:p>
              <a:pPr algn="ctr" eaLnBrk="1" hangingPunct="1"/>
              <a:r>
                <a:rPr lang="da-DK" sz="1200" dirty="0">
                  <a:latin typeface="+mn-lt"/>
                </a:rPr>
                <a:t>(Relationel </a:t>
              </a:r>
              <a:r>
                <a:rPr lang="da-DK" sz="1200" dirty="0" smtClean="0">
                  <a:latin typeface="+mn-lt"/>
                </a:rPr>
                <a:t>Koordinering/Kapacitet</a:t>
              </a:r>
              <a:r>
                <a:rPr lang="da-DK" sz="1200" dirty="0">
                  <a:latin typeface="+mn-lt"/>
                </a:rPr>
                <a:t>)</a:t>
              </a:r>
            </a:p>
          </p:txBody>
        </p:sp>
        <p:sp>
          <p:nvSpPr>
            <p:cNvPr id="31" name="Tekstfelt 38">
              <a:extLst>
                <a:ext uri="{FF2B5EF4-FFF2-40B4-BE49-F238E27FC236}">
                  <a16:creationId xmlns:a16="http://schemas.microsoft.com/office/drawing/2014/main" xmlns="" id="{0BB3640B-BE80-4AFD-8092-ECEE60E8A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43" y="1100355"/>
              <a:ext cx="2110708" cy="86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200" dirty="0">
                  <a:latin typeface="+mn-lt"/>
                </a:rPr>
                <a:t>Borgeroplevet kvalitet</a:t>
              </a:r>
            </a:p>
            <a:p>
              <a:pPr algn="ctr" eaLnBrk="1" hangingPunct="1"/>
              <a:r>
                <a:rPr lang="da-DK" sz="1200" dirty="0">
                  <a:latin typeface="+mn-lt"/>
                </a:rPr>
                <a:t>Faglig kvalitet</a:t>
              </a:r>
            </a:p>
            <a:p>
              <a:pPr algn="ctr" eaLnBrk="1" hangingPunct="1"/>
              <a:r>
                <a:rPr lang="da-DK" sz="1200" dirty="0">
                  <a:latin typeface="+mn-lt"/>
                </a:rPr>
                <a:t>Effektivitet</a:t>
              </a:r>
            </a:p>
          </p:txBody>
        </p:sp>
      </p:grpSp>
      <p:sp>
        <p:nvSpPr>
          <p:cNvPr id="32" name="Pladsholder til indhold 31">
            <a:extLst>
              <a:ext uri="{FF2B5EF4-FFF2-40B4-BE49-F238E27FC236}">
                <a16:creationId xmlns:a16="http://schemas.microsoft.com/office/drawing/2014/main" xmlns="" id="{06A1C8E6-516F-44E0-8F74-7A4E9E6C1E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19567" y="2125267"/>
            <a:ext cx="190646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1200" dirty="0"/>
              <a:t>Samme mønster på tværs af mere end 100 forskningsprojekter fra over 20 lande på tværs af sektorer.</a:t>
            </a:r>
          </a:p>
        </p:txBody>
      </p:sp>
    </p:spTree>
    <p:extLst>
      <p:ext uri="{BB962C8B-B14F-4D97-AF65-F5344CB8AC3E}">
        <p14:creationId xmlns:p14="http://schemas.microsoft.com/office/powerpoint/2010/main" val="1441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44658" y="1229127"/>
            <a:ext cx="7520567" cy="539353"/>
          </a:xfrm>
        </p:spPr>
        <p:txBody>
          <a:bodyPr>
            <a:noAutofit/>
          </a:bodyPr>
          <a:lstStyle/>
          <a:p>
            <a:pPr eaLnBrk="1" hangingPunct="1"/>
            <a:r>
              <a:rPr lang="da-DK" sz="3600" dirty="0">
                <a:latin typeface="+mn-lt"/>
                <a:ea typeface="ＭＳ Ｐゴシック" charset="0"/>
                <a:cs typeface="Arial"/>
              </a:rPr>
              <a:t>Dynamikkerne i Relationel Kapacitet</a:t>
            </a:r>
          </a:p>
        </p:txBody>
      </p:sp>
      <p:grpSp>
        <p:nvGrpSpPr>
          <p:cNvPr id="3" name="Grupper 2"/>
          <p:cNvGrpSpPr/>
          <p:nvPr/>
        </p:nvGrpSpPr>
        <p:grpSpPr>
          <a:xfrm>
            <a:off x="1074508" y="2309834"/>
            <a:ext cx="6372205" cy="1179099"/>
            <a:chOff x="219680" y="3917399"/>
            <a:chExt cx="8355507" cy="1263814"/>
          </a:xfrm>
        </p:grpSpPr>
        <p:grpSp>
          <p:nvGrpSpPr>
            <p:cNvPr id="9218" name="Grupper 2"/>
            <p:cNvGrpSpPr>
              <a:grpSpLocks/>
            </p:cNvGrpSpPr>
            <p:nvPr/>
          </p:nvGrpSpPr>
          <p:grpSpPr bwMode="auto">
            <a:xfrm>
              <a:off x="219680" y="3917399"/>
              <a:ext cx="8355507" cy="1263814"/>
              <a:chOff x="388978" y="2535771"/>
              <a:chExt cx="9299841" cy="1307697"/>
            </a:xfrm>
          </p:grpSpPr>
          <p:sp>
            <p:nvSpPr>
              <p:cNvPr id="9226" name="Tekstfelt 1"/>
              <p:cNvSpPr txBox="1">
                <a:spLocks noChangeArrowheads="1"/>
              </p:cNvSpPr>
              <p:nvPr/>
            </p:nvSpPr>
            <p:spPr bwMode="auto">
              <a:xfrm>
                <a:off x="388978" y="2727284"/>
                <a:ext cx="3952618" cy="1058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da-DK" sz="1400" b="1" dirty="0">
                    <a:latin typeface="+mn-lt"/>
                    <a:cs typeface="Arial"/>
                  </a:rPr>
                  <a:t>ADFÆRD</a:t>
                </a:r>
                <a:endParaRPr lang="da-DK" sz="1400" dirty="0">
                  <a:latin typeface="+mn-lt"/>
                  <a:cs typeface="Arial"/>
                </a:endParaRPr>
              </a:p>
              <a:p>
                <a:pPr algn="ctr" eaLnBrk="1" hangingPunct="1"/>
                <a:r>
                  <a:rPr lang="da-DK" sz="1400" dirty="0">
                    <a:latin typeface="+mn-lt"/>
                    <a:cs typeface="Arial"/>
                  </a:rPr>
                  <a:t>Vidensdeling</a:t>
                </a:r>
              </a:p>
              <a:p>
                <a:pPr algn="ctr" eaLnBrk="1" hangingPunct="1"/>
                <a:r>
                  <a:rPr lang="da-DK" sz="1400" dirty="0">
                    <a:latin typeface="+mn-lt"/>
                    <a:cs typeface="Arial"/>
                  </a:rPr>
                  <a:t>Problemløsning</a:t>
                </a:r>
              </a:p>
              <a:p>
                <a:pPr algn="ctr" eaLnBrk="1" hangingPunct="1"/>
                <a:r>
                  <a:rPr lang="da-DK" sz="1400" dirty="0">
                    <a:latin typeface="+mn-lt"/>
                    <a:cs typeface="Arial"/>
                  </a:rPr>
                  <a:t>Innovation</a:t>
                </a:r>
              </a:p>
            </p:txBody>
          </p:sp>
          <p:sp>
            <p:nvSpPr>
              <p:cNvPr id="9227" name="Rektangel 2"/>
              <p:cNvSpPr>
                <a:spLocks noChangeArrowheads="1"/>
              </p:cNvSpPr>
              <p:nvPr/>
            </p:nvSpPr>
            <p:spPr bwMode="auto">
              <a:xfrm>
                <a:off x="6620004" y="2730799"/>
                <a:ext cx="3068815" cy="1058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1400" b="1" dirty="0">
                    <a:cs typeface="Arial"/>
                  </a:rPr>
                  <a:t>ORIENTERING:</a:t>
                </a:r>
                <a:endParaRPr lang="da-DK" sz="1400" dirty="0">
                  <a:cs typeface="Arial"/>
                </a:endParaRPr>
              </a:p>
              <a:p>
                <a:pPr algn="ctr"/>
                <a:r>
                  <a:rPr lang="da-DK" sz="1400" dirty="0">
                    <a:cs typeface="Arial"/>
                  </a:rPr>
                  <a:t>Gensidigt kendskab</a:t>
                </a:r>
              </a:p>
              <a:p>
                <a:pPr algn="ctr"/>
                <a:r>
                  <a:rPr lang="da-DK" sz="1400" dirty="0">
                    <a:cs typeface="Arial"/>
                  </a:rPr>
                  <a:t>Samarbejdsorientering</a:t>
                </a:r>
              </a:p>
              <a:p>
                <a:pPr algn="ctr"/>
                <a:r>
                  <a:rPr lang="da-DK" sz="1400" dirty="0">
                    <a:cs typeface="Arial"/>
                  </a:rPr>
                  <a:t>Gensidig respekt</a:t>
                </a:r>
              </a:p>
            </p:txBody>
          </p:sp>
          <p:sp>
            <p:nvSpPr>
              <p:cNvPr id="4" name="Venstrebuet pil 3"/>
              <p:cNvSpPr/>
              <p:nvPr/>
            </p:nvSpPr>
            <p:spPr bwMode="auto">
              <a:xfrm>
                <a:off x="5467367" y="2583017"/>
                <a:ext cx="792163" cy="1260451"/>
              </a:xfrm>
              <a:prstGeom prst="curvedLeftArrow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3068" tIns="31535" rIns="63068" bIns="31535"/>
              <a:lstStyle/>
              <a:p>
                <a:pPr marL="1038452" indent="-145665" defTabSz="583601">
                  <a:spcBef>
                    <a:spcPct val="50000"/>
                  </a:spcBef>
                  <a:buFontTx/>
                  <a:buChar char="–"/>
                  <a:defRPr/>
                </a:pPr>
                <a:endParaRPr lang="da-DK" sz="12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" name="Venstrebuet pil 6"/>
              <p:cNvSpPr/>
              <p:nvPr/>
            </p:nvSpPr>
            <p:spPr bwMode="auto">
              <a:xfrm rot="10800000">
                <a:off x="4028575" y="2535771"/>
                <a:ext cx="792161" cy="1225550"/>
              </a:xfrm>
              <a:prstGeom prst="curvedLeftArrow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3068" tIns="31535" rIns="63068" bIns="31535"/>
              <a:lstStyle/>
              <a:p>
                <a:pPr marL="1038452" indent="-145665" defTabSz="583601">
                  <a:spcBef>
                    <a:spcPct val="50000"/>
                  </a:spcBef>
                  <a:buFontTx/>
                  <a:buChar char="–"/>
                  <a:defRPr/>
                </a:pPr>
                <a:endParaRPr lang="da-DK" sz="12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2" name="Tekstfelt 1"/>
            <p:cNvSpPr txBox="1"/>
            <p:nvPr/>
          </p:nvSpPr>
          <p:spPr>
            <a:xfrm>
              <a:off x="3455140" y="4280439"/>
              <a:ext cx="2091260" cy="49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b="1" dirty="0"/>
                <a:t>SAMMENHÆNGENDE</a:t>
              </a:r>
            </a:p>
            <a:p>
              <a:pPr algn="ctr"/>
              <a:r>
                <a:rPr lang="da-DK" sz="1200" b="1" dirty="0"/>
                <a:t>VELFÆRDSLØSNINGER</a:t>
              </a:r>
            </a:p>
          </p:txBody>
        </p:sp>
      </p:grpSp>
      <p:sp>
        <p:nvSpPr>
          <p:cNvPr id="22" name="Tekstfelt 21"/>
          <p:cNvSpPr txBox="1"/>
          <p:nvPr/>
        </p:nvSpPr>
        <p:spPr>
          <a:xfrm>
            <a:off x="3551140" y="4586263"/>
            <a:ext cx="160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FRAGMENTEREDE</a:t>
            </a:r>
          </a:p>
          <a:p>
            <a:pPr algn="ctr"/>
            <a:r>
              <a:rPr lang="da-DK" sz="1200" b="1" dirty="0"/>
              <a:t>VELFÆRDSLØSNINGER</a:t>
            </a:r>
          </a:p>
        </p:txBody>
      </p:sp>
      <p:grpSp>
        <p:nvGrpSpPr>
          <p:cNvPr id="17" name="Grupper 16"/>
          <p:cNvGrpSpPr/>
          <p:nvPr/>
        </p:nvGrpSpPr>
        <p:grpSpPr>
          <a:xfrm>
            <a:off x="1038442" y="4558878"/>
            <a:ext cx="6793142" cy="1131875"/>
            <a:chOff x="923293" y="2647966"/>
            <a:chExt cx="8276665" cy="1357874"/>
          </a:xfrm>
        </p:grpSpPr>
        <p:sp>
          <p:nvSpPr>
            <p:cNvPr id="18" name="Tekstfelt 1"/>
            <p:cNvSpPr txBox="1">
              <a:spLocks noChangeArrowheads="1"/>
            </p:cNvSpPr>
            <p:nvPr/>
          </p:nvSpPr>
          <p:spPr bwMode="auto">
            <a:xfrm>
              <a:off x="923293" y="2647966"/>
              <a:ext cx="3365084" cy="135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129" tIns="27064" rIns="54129" bIns="27064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400" b="1" dirty="0">
                  <a:latin typeface="+mn-lt"/>
                </a:rPr>
                <a:t>ADFÆRD</a:t>
              </a:r>
              <a:endParaRPr lang="da-DK" sz="1400" dirty="0">
                <a:latin typeface="+mn-lt"/>
              </a:endParaRPr>
            </a:p>
            <a:p>
              <a:pPr algn="ctr" eaLnBrk="1" hangingPunct="1"/>
              <a:r>
                <a:rPr lang="da-DK" sz="1400" dirty="0">
                  <a:latin typeface="+mn-lt"/>
                </a:rPr>
                <a:t>Specialiseret Viden</a:t>
              </a:r>
              <a:endParaRPr lang="da-DK" altLang="ja-JP" sz="1400" dirty="0">
                <a:latin typeface="+mn-lt"/>
              </a:endParaRPr>
            </a:p>
            <a:p>
              <a:pPr algn="ctr" eaLnBrk="1" hangingPunct="1"/>
              <a:r>
                <a:rPr lang="da-DK" sz="1400" dirty="0">
                  <a:latin typeface="+mn-lt"/>
                </a:rPr>
                <a:t>Manglende løsningsorientering</a:t>
              </a:r>
            </a:p>
            <a:p>
              <a:pPr algn="ctr" eaLnBrk="1" hangingPunct="1"/>
              <a:r>
                <a:rPr lang="da-DK" sz="1400" dirty="0">
                  <a:latin typeface="+mn-lt"/>
                </a:rPr>
                <a:t>Vanetænkning</a:t>
              </a:r>
            </a:p>
            <a:p>
              <a:pPr algn="ctr" eaLnBrk="1" hangingPunct="1"/>
              <a:endParaRPr lang="da-DK" sz="1400" dirty="0">
                <a:latin typeface="+mn-lt"/>
              </a:endParaRPr>
            </a:p>
          </p:txBody>
        </p:sp>
        <p:sp>
          <p:nvSpPr>
            <p:cNvPr id="19" name="Rektangel 2"/>
            <p:cNvSpPr>
              <a:spLocks noChangeArrowheads="1"/>
            </p:cNvSpPr>
            <p:nvPr/>
          </p:nvSpPr>
          <p:spPr bwMode="auto">
            <a:xfrm>
              <a:off x="5677599" y="2647966"/>
              <a:ext cx="3522359" cy="109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129" tIns="27064" rIns="54129" bIns="27064">
              <a:spAutoFit/>
            </a:bodyPr>
            <a:lstStyle/>
            <a:p>
              <a:pPr algn="ctr"/>
              <a:r>
                <a:rPr lang="da-DK" sz="1400" b="1" dirty="0">
                  <a:cs typeface="Arial"/>
                </a:rPr>
                <a:t>ORIENTERING:</a:t>
              </a:r>
              <a:endParaRPr lang="da-DK" sz="1400" dirty="0">
                <a:cs typeface="Arial"/>
              </a:endParaRPr>
            </a:p>
            <a:p>
              <a:pPr algn="ctr"/>
              <a:r>
                <a:rPr lang="da-DK" sz="1400" dirty="0">
                  <a:cs typeface="Arial"/>
                </a:rPr>
                <a:t>Manglende kendskab</a:t>
              </a:r>
            </a:p>
            <a:p>
              <a:pPr algn="ctr"/>
              <a:r>
                <a:rPr lang="da-DK" sz="1400" dirty="0">
                  <a:cs typeface="Arial"/>
                </a:rPr>
                <a:t>Indad-orientering (silo-tænkning)</a:t>
              </a:r>
            </a:p>
            <a:p>
              <a:pPr algn="ctr"/>
              <a:r>
                <a:rPr lang="da-DK" sz="1400" dirty="0">
                  <a:cs typeface="Arial"/>
                </a:rPr>
                <a:t>Manglende respekt</a:t>
              </a:r>
            </a:p>
          </p:txBody>
        </p:sp>
      </p:grpSp>
      <p:sp>
        <p:nvSpPr>
          <p:cNvPr id="25" name="Venstrebuet pil 6">
            <a:extLst>
              <a:ext uri="{FF2B5EF4-FFF2-40B4-BE49-F238E27FC236}">
                <a16:creationId xmlns:a16="http://schemas.microsoft.com/office/drawing/2014/main" xmlns="" id="{7C00A21A-062E-489F-A5F8-14D86384D740}"/>
              </a:ext>
            </a:extLst>
          </p:cNvPr>
          <p:cNvSpPr/>
          <p:nvPr/>
        </p:nvSpPr>
        <p:spPr bwMode="auto">
          <a:xfrm rot="10800000">
            <a:off x="3574906" y="4236505"/>
            <a:ext cx="542786" cy="1105030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068" tIns="31535" rIns="63068" bIns="31535"/>
          <a:lstStyle/>
          <a:p>
            <a:pPr marL="1038452" indent="-145665" defTabSz="583601">
              <a:spcBef>
                <a:spcPct val="50000"/>
              </a:spcBef>
              <a:buFontTx/>
              <a:buChar char="–"/>
              <a:defRPr/>
            </a:pPr>
            <a:endParaRPr lang="da-DK" sz="1151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Venstrebuet pil 3">
            <a:extLst>
              <a:ext uri="{FF2B5EF4-FFF2-40B4-BE49-F238E27FC236}">
                <a16:creationId xmlns:a16="http://schemas.microsoft.com/office/drawing/2014/main" xmlns="" id="{100677E2-956E-49DB-A7CD-53AA1480BF4B}"/>
              </a:ext>
            </a:extLst>
          </p:cNvPr>
          <p:cNvSpPr/>
          <p:nvPr/>
        </p:nvSpPr>
        <p:spPr bwMode="auto">
          <a:xfrm>
            <a:off x="4575255" y="4254394"/>
            <a:ext cx="542786" cy="1136498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3068" tIns="31535" rIns="63068" bIns="31535"/>
          <a:lstStyle/>
          <a:p>
            <a:pPr marL="1038452" indent="-145665" defTabSz="583601">
              <a:spcBef>
                <a:spcPct val="50000"/>
              </a:spcBef>
              <a:buFontTx/>
              <a:buChar char="–"/>
              <a:defRPr/>
            </a:pPr>
            <a:endParaRPr lang="da-DK" sz="1151" dirty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r 1"/>
          <p:cNvGrpSpPr/>
          <p:nvPr/>
        </p:nvGrpSpPr>
        <p:grpSpPr>
          <a:xfrm>
            <a:off x="42593" y="2032582"/>
            <a:ext cx="4358326" cy="3819215"/>
            <a:chOff x="42593" y="2032582"/>
            <a:chExt cx="4358326" cy="3819215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xmlns="" id="{FDE2ED66-DEDF-434A-AB90-5C765865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280" y="2032582"/>
              <a:ext cx="3682315" cy="3819215"/>
            </a:xfrm>
            <a:prstGeom prst="rect">
              <a:avLst/>
            </a:prstGeom>
          </p:spPr>
        </p:pic>
        <p:sp>
          <p:nvSpPr>
            <p:cNvPr id="12" name="Tekstfelt 11"/>
            <p:cNvSpPr txBox="1"/>
            <p:nvPr/>
          </p:nvSpPr>
          <p:spPr>
            <a:xfrm>
              <a:off x="2937067" y="5359989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3</a:t>
              </a: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3884431" y="3781864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2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2972324" y="2208223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1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980958" y="2197713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</a:t>
              </a:r>
              <a:r>
                <a:rPr lang="da-DK" sz="525" dirty="0" smtClean="0"/>
                <a:t>6</a:t>
              </a:r>
              <a:endParaRPr lang="da-DK" sz="525" dirty="0"/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42593" y="3781101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</a:t>
              </a:r>
              <a:r>
                <a:rPr lang="da-DK" sz="525" dirty="0" smtClean="0"/>
                <a:t>5</a:t>
              </a:r>
              <a:endParaRPr lang="da-DK" sz="525" dirty="0"/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1063227" y="5359989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4</a:t>
              </a:r>
            </a:p>
          </p:txBody>
        </p:sp>
        <p:cxnSp>
          <p:nvCxnSpPr>
            <p:cNvPr id="3" name="Lige forbindelse 2"/>
            <p:cNvCxnSpPr/>
            <p:nvPr/>
          </p:nvCxnSpPr>
          <p:spPr>
            <a:xfrm>
              <a:off x="652174" y="3937951"/>
              <a:ext cx="357357" cy="65835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>
              <a:off x="718849" y="3909376"/>
              <a:ext cx="1095375" cy="67740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forbindelse 26"/>
            <p:cNvCxnSpPr/>
            <p:nvPr/>
          </p:nvCxnSpPr>
          <p:spPr>
            <a:xfrm flipH="1">
              <a:off x="2223799" y="2481757"/>
              <a:ext cx="758049" cy="137999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/>
            <p:cNvCxnSpPr/>
            <p:nvPr/>
          </p:nvCxnSpPr>
          <p:spPr>
            <a:xfrm>
              <a:off x="3019948" y="2481757"/>
              <a:ext cx="0" cy="137999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Samme type sag </a:t>
            </a:r>
            <a:r>
              <a:rPr lang="mr-IN" sz="3600" dirty="0" smtClean="0">
                <a:latin typeface="+mn-lt"/>
              </a:rPr>
              <a:t>–</a:t>
            </a:r>
            <a:r>
              <a:rPr lang="da-DK" sz="3600" dirty="0" smtClean="0">
                <a:latin typeface="+mn-lt"/>
              </a:rPr>
              <a:t> ikke samme grad af samarbejde</a:t>
            </a:r>
            <a:endParaRPr lang="da-DK" sz="3600" dirty="0">
              <a:latin typeface="+mn-lt"/>
            </a:endParaRPr>
          </a:p>
        </p:txBody>
      </p:sp>
      <p:grpSp>
        <p:nvGrpSpPr>
          <p:cNvPr id="4" name="Grupper 3"/>
          <p:cNvGrpSpPr/>
          <p:nvPr/>
        </p:nvGrpSpPr>
        <p:grpSpPr>
          <a:xfrm>
            <a:off x="4674693" y="2032582"/>
            <a:ext cx="4505806" cy="3819215"/>
            <a:chOff x="4674693" y="2032582"/>
            <a:chExt cx="4505806" cy="3819215"/>
          </a:xfrm>
        </p:grpSpPr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xmlns="" id="{FB1E4930-6AB3-D242-A004-EE8E27CB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8547" y="2032582"/>
              <a:ext cx="3837585" cy="3819215"/>
            </a:xfrm>
            <a:prstGeom prst="rect">
              <a:avLst/>
            </a:prstGeom>
          </p:spPr>
        </p:pic>
        <p:sp>
          <p:nvSpPr>
            <p:cNvPr id="32" name="Tekstfelt 31"/>
            <p:cNvSpPr txBox="1"/>
            <p:nvPr/>
          </p:nvSpPr>
          <p:spPr>
            <a:xfrm>
              <a:off x="7588831" y="5372024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3</a:t>
              </a:r>
            </a:p>
          </p:txBody>
        </p:sp>
        <p:sp>
          <p:nvSpPr>
            <p:cNvPr id="34" name="Tekstfelt 33"/>
            <p:cNvSpPr txBox="1"/>
            <p:nvPr/>
          </p:nvSpPr>
          <p:spPr>
            <a:xfrm>
              <a:off x="8664011" y="3793899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2</a:t>
              </a:r>
            </a:p>
          </p:txBody>
        </p:sp>
        <p:sp>
          <p:nvSpPr>
            <p:cNvPr id="35" name="Tekstfelt 34"/>
            <p:cNvSpPr txBox="1"/>
            <p:nvPr/>
          </p:nvSpPr>
          <p:spPr>
            <a:xfrm>
              <a:off x="7624088" y="2199238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1</a:t>
              </a:r>
            </a:p>
          </p:txBody>
        </p:sp>
        <p:sp>
          <p:nvSpPr>
            <p:cNvPr id="36" name="Tekstfelt 35"/>
            <p:cNvSpPr txBox="1"/>
            <p:nvPr/>
          </p:nvSpPr>
          <p:spPr>
            <a:xfrm>
              <a:off x="5632722" y="2199238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</a:t>
              </a:r>
              <a:r>
                <a:rPr lang="da-DK" sz="525" dirty="0" smtClean="0"/>
                <a:t>6</a:t>
              </a:r>
              <a:endParaRPr lang="da-DK" sz="525" dirty="0"/>
            </a:p>
          </p:txBody>
        </p:sp>
        <p:sp>
          <p:nvSpPr>
            <p:cNvPr id="37" name="Tekstfelt 36"/>
            <p:cNvSpPr txBox="1"/>
            <p:nvPr/>
          </p:nvSpPr>
          <p:spPr>
            <a:xfrm>
              <a:off x="4674693" y="3793136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</a:t>
              </a:r>
              <a:r>
                <a:rPr lang="da-DK" sz="525" dirty="0" smtClean="0"/>
                <a:t>5</a:t>
              </a:r>
              <a:endParaRPr lang="da-DK" sz="525" dirty="0"/>
            </a:p>
          </p:txBody>
        </p:sp>
        <p:sp>
          <p:nvSpPr>
            <p:cNvPr id="38" name="Tekstfelt 37"/>
            <p:cNvSpPr txBox="1"/>
            <p:nvPr/>
          </p:nvSpPr>
          <p:spPr>
            <a:xfrm>
              <a:off x="5714991" y="5372024"/>
              <a:ext cx="516488" cy="17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a-DK" sz="525" dirty="0"/>
                <a:t>Fagperson 4</a:t>
              </a:r>
            </a:p>
          </p:txBody>
        </p:sp>
        <p:cxnSp>
          <p:nvCxnSpPr>
            <p:cNvPr id="43" name="Lige forbindelse 42"/>
            <p:cNvCxnSpPr/>
            <p:nvPr/>
          </p:nvCxnSpPr>
          <p:spPr>
            <a:xfrm>
              <a:off x="6921911" y="2412368"/>
              <a:ext cx="806244" cy="0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e 7">
            <a:extLst>
              <a:ext uri="{FF2B5EF4-FFF2-40B4-BE49-F238E27FC236}">
                <a16:creationId xmlns:a16="http://schemas.microsoft.com/office/drawing/2014/main" xmlns="" id="{0E69055F-6006-4E36-BD8A-AD274FBCA486}"/>
              </a:ext>
            </a:extLst>
          </p:cNvPr>
          <p:cNvGrpSpPr/>
          <p:nvPr/>
        </p:nvGrpSpPr>
        <p:grpSpPr>
          <a:xfrm>
            <a:off x="4001312" y="5533113"/>
            <a:ext cx="1214518" cy="1025294"/>
            <a:chOff x="5142905" y="372247"/>
            <a:chExt cx="2434662" cy="1367058"/>
          </a:xfrm>
        </p:grpSpPr>
        <p:sp>
          <p:nvSpPr>
            <p:cNvPr id="25" name="Rektangel: afrundede hjørner 38">
              <a:extLst>
                <a:ext uri="{FF2B5EF4-FFF2-40B4-BE49-F238E27FC236}">
                  <a16:creationId xmlns:a16="http://schemas.microsoft.com/office/drawing/2014/main" xmlns="" id="{6488E7C5-821D-4FA9-A794-288326D6DD7E}"/>
                </a:ext>
              </a:extLst>
            </p:cNvPr>
            <p:cNvSpPr/>
            <p:nvPr/>
          </p:nvSpPr>
          <p:spPr>
            <a:xfrm>
              <a:off x="5142905" y="372247"/>
              <a:ext cx="2434662" cy="1367058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350" dirty="0"/>
            </a:p>
          </p:txBody>
        </p:sp>
        <p:sp>
          <p:nvSpPr>
            <p:cNvPr id="26" name="TextBox 105">
              <a:extLst>
                <a:ext uri="{FF2B5EF4-FFF2-40B4-BE49-F238E27FC236}">
                  <a16:creationId xmlns:a16="http://schemas.microsoft.com/office/drawing/2014/main" xmlns="" id="{79672905-1D98-4728-ADCC-E9907CE6F5C4}"/>
                </a:ext>
              </a:extLst>
            </p:cNvPr>
            <p:cNvSpPr txBox="1"/>
            <p:nvPr/>
          </p:nvSpPr>
          <p:spPr>
            <a:xfrm>
              <a:off x="5419592" y="448449"/>
              <a:ext cx="2157975" cy="7114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6731" numCol="1" spcCol="216000" rtlCol="0">
              <a:noAutofit/>
            </a:bodyPr>
            <a:lstStyle/>
            <a:p>
              <a:r>
                <a:rPr lang="da-DK" sz="1350" b="1" dirty="0">
                  <a:solidFill>
                    <a:srgbClr val="92D050"/>
                  </a:solidFill>
                  <a:ea typeface="Gill Sans" charset="0"/>
                  <a:cs typeface="Gill Sans" charset="0"/>
                </a:rPr>
                <a:t>Høj </a:t>
              </a:r>
            </a:p>
            <a:p>
              <a:r>
                <a:rPr lang="da-DK" sz="1350" b="1" dirty="0">
                  <a:solidFill>
                    <a:srgbClr val="FFFF00"/>
                  </a:solidFill>
                  <a:ea typeface="Gill Sans" charset="0"/>
                  <a:cs typeface="Gill Sans" charset="0"/>
                </a:rPr>
                <a:t>Middel</a:t>
              </a:r>
            </a:p>
            <a:p>
              <a:r>
                <a:rPr lang="da-DK" sz="1350" b="1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Lav</a:t>
              </a:r>
            </a:p>
            <a:p>
              <a:r>
                <a:rPr lang="da-DK" sz="1350" b="1" dirty="0">
                  <a:ea typeface="Gill Sans" charset="0"/>
                  <a:cs typeface="Gill Sans" charset="0"/>
                </a:rPr>
                <a:t>Ved ikke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925825" y="633757"/>
            <a:ext cx="7237828" cy="584654"/>
          </a:xfrm>
        </p:spPr>
        <p:txBody>
          <a:bodyPr>
            <a:noAutofit/>
          </a:bodyPr>
          <a:lstStyle/>
          <a:p>
            <a:r>
              <a:rPr lang="da-DK" sz="36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Borgernes oplevelse: </a:t>
            </a:r>
            <a:r>
              <a:rPr lang="da-DK" sz="3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da-DK" sz="3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da-DK" sz="3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Bedre </a:t>
            </a:r>
            <a:r>
              <a:rPr lang="da-DK" sz="3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sammenhæng er giver bedre </a:t>
            </a:r>
            <a:r>
              <a:rPr lang="da-DK" sz="3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hjælp:</a:t>
            </a:r>
            <a:endParaRPr lang="da-DK" sz="32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upper 5"/>
          <p:cNvGrpSpPr/>
          <p:nvPr/>
        </p:nvGrpSpPr>
        <p:grpSpPr>
          <a:xfrm>
            <a:off x="1301025" y="2104210"/>
            <a:ext cx="3522956" cy="2919384"/>
            <a:chOff x="418447" y="1534293"/>
            <a:chExt cx="6543205" cy="5196457"/>
          </a:xfrm>
        </p:grpSpPr>
        <p:cxnSp>
          <p:nvCxnSpPr>
            <p:cNvPr id="15364" name="Lige pilforbindelse 2"/>
            <p:cNvCxnSpPr>
              <a:cxnSpLocks noChangeShapeType="1"/>
            </p:cNvCxnSpPr>
            <p:nvPr/>
          </p:nvCxnSpPr>
          <p:spPr bwMode="auto">
            <a:xfrm flipV="1">
              <a:off x="999729" y="2391135"/>
              <a:ext cx="0" cy="34104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65" name="Lige pilforbindelse 10"/>
            <p:cNvCxnSpPr>
              <a:cxnSpLocks noChangeShapeType="1"/>
            </p:cNvCxnSpPr>
            <p:nvPr/>
          </p:nvCxnSpPr>
          <p:spPr bwMode="auto">
            <a:xfrm>
              <a:off x="999729" y="5813767"/>
              <a:ext cx="5304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75" name="Ellipse 23"/>
            <p:cNvSpPr>
              <a:spLocks noChangeArrowheads="1"/>
            </p:cNvSpPr>
            <p:nvPr/>
          </p:nvSpPr>
          <p:spPr bwMode="auto">
            <a:xfrm>
              <a:off x="1305011" y="5600680"/>
              <a:ext cx="129380" cy="13920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15389" name="Tekstfelt 37"/>
            <p:cNvSpPr txBox="1">
              <a:spLocks noChangeArrowheads="1"/>
            </p:cNvSpPr>
            <p:nvPr/>
          </p:nvSpPr>
          <p:spPr bwMode="auto">
            <a:xfrm>
              <a:off x="1727437" y="5826819"/>
              <a:ext cx="4034910" cy="9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350" b="1" dirty="0">
                  <a:latin typeface="+mn-lt"/>
                </a:rPr>
                <a:t>Sammenhæng i indsatserne</a:t>
              </a:r>
            </a:p>
            <a:p>
              <a:pPr algn="ctr" eaLnBrk="1" hangingPunct="1"/>
              <a:r>
                <a:rPr lang="da-DK" sz="1350" b="1" dirty="0">
                  <a:latin typeface="+mn-lt"/>
                </a:rPr>
                <a:t>(relationel kapacitet)</a:t>
              </a:r>
            </a:p>
          </p:txBody>
        </p:sp>
        <p:sp>
          <p:nvSpPr>
            <p:cNvPr id="15390" name="Tekstfelt 38"/>
            <p:cNvSpPr txBox="1">
              <a:spLocks noChangeArrowheads="1"/>
            </p:cNvSpPr>
            <p:nvPr/>
          </p:nvSpPr>
          <p:spPr bwMode="auto">
            <a:xfrm>
              <a:off x="418447" y="1642012"/>
              <a:ext cx="2228781" cy="90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a-DK" sz="1350" b="1" dirty="0">
                  <a:latin typeface="+mn-lt"/>
                </a:rPr>
                <a:t>Borgeroplevet</a:t>
              </a:r>
            </a:p>
            <a:p>
              <a:pPr algn="ctr" eaLnBrk="1" hangingPunct="1"/>
              <a:r>
                <a:rPr lang="da-DK" sz="1350" b="1" dirty="0">
                  <a:latin typeface="+mn-lt"/>
                </a:rPr>
                <a:t>kvalitet</a:t>
              </a:r>
            </a:p>
          </p:txBody>
        </p:sp>
        <p:sp>
          <p:nvSpPr>
            <p:cNvPr id="35" name="Ellipse 23"/>
            <p:cNvSpPr>
              <a:spLocks noChangeArrowheads="1"/>
            </p:cNvSpPr>
            <p:nvPr/>
          </p:nvSpPr>
          <p:spPr bwMode="auto">
            <a:xfrm>
              <a:off x="3560939" y="4012798"/>
              <a:ext cx="129380" cy="13920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37" name="Ellipse 23"/>
            <p:cNvSpPr>
              <a:spLocks noChangeArrowheads="1"/>
            </p:cNvSpPr>
            <p:nvPr/>
          </p:nvSpPr>
          <p:spPr bwMode="auto">
            <a:xfrm>
              <a:off x="5994395" y="2994869"/>
              <a:ext cx="129380" cy="13920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8324" tIns="34163" rIns="68324" bIns="34163"/>
            <a:lstStyle/>
            <a:p>
              <a:pPr marL="1124962" indent="-157800" defTabSz="632219">
                <a:spcBef>
                  <a:spcPct val="50000"/>
                </a:spcBef>
                <a:buFontTx/>
                <a:buChar char="–"/>
              </a:pPr>
              <a:endParaRPr lang="da-DK" sz="900"/>
            </a:p>
          </p:txBody>
        </p:sp>
        <p:sp>
          <p:nvSpPr>
            <p:cNvPr id="4" name="Tekstfelt 3"/>
            <p:cNvSpPr txBox="1"/>
            <p:nvPr/>
          </p:nvSpPr>
          <p:spPr>
            <a:xfrm>
              <a:off x="447419" y="2409488"/>
              <a:ext cx="688343" cy="451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Høj</a:t>
              </a:r>
            </a:p>
          </p:txBody>
        </p:sp>
        <p:sp>
          <p:nvSpPr>
            <p:cNvPr id="27" name="Tekstfelt 26"/>
            <p:cNvSpPr txBox="1"/>
            <p:nvPr/>
          </p:nvSpPr>
          <p:spPr>
            <a:xfrm>
              <a:off x="476906" y="5419649"/>
              <a:ext cx="679413" cy="451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Lav</a:t>
              </a:r>
            </a:p>
          </p:txBody>
        </p:sp>
        <p:cxnSp>
          <p:nvCxnSpPr>
            <p:cNvPr id="5" name="Lige forbindelse 4"/>
            <p:cNvCxnSpPr/>
            <p:nvPr/>
          </p:nvCxnSpPr>
          <p:spPr>
            <a:xfrm flipV="1">
              <a:off x="1293344" y="2680272"/>
              <a:ext cx="4837421" cy="29410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felt 28"/>
            <p:cNvSpPr txBox="1">
              <a:spLocks noChangeArrowheads="1"/>
            </p:cNvSpPr>
            <p:nvPr/>
          </p:nvSpPr>
          <p:spPr bwMode="auto">
            <a:xfrm>
              <a:off x="5933899" y="1534293"/>
              <a:ext cx="1027753" cy="45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 sz="1050" dirty="0">
                  <a:latin typeface="+mn-lt"/>
                </a:rPr>
                <a:t>Borger</a:t>
              </a:r>
            </a:p>
          </p:txBody>
        </p:sp>
      </p:grpSp>
      <p:sp>
        <p:nvSpPr>
          <p:cNvPr id="3" name="Tekstfelt 2"/>
          <p:cNvSpPr txBox="1"/>
          <p:nvPr/>
        </p:nvSpPr>
        <p:spPr>
          <a:xfrm>
            <a:off x="1545226" y="5160796"/>
            <a:ext cx="46469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/>
              <a:t>Forskningssamarbejde </a:t>
            </a:r>
            <a:r>
              <a:rPr lang="da-DK" sz="1500" dirty="0"/>
              <a:t>med Center for Offentlig Ledelse</a:t>
            </a:r>
            <a:r>
              <a:rPr lang="is-IS" sz="1500" dirty="0"/>
              <a:t>…</a:t>
            </a:r>
            <a:endParaRPr lang="da-DK" sz="1500" dirty="0"/>
          </a:p>
        </p:txBody>
      </p:sp>
      <p:sp>
        <p:nvSpPr>
          <p:cNvPr id="29" name="Ellipse 23"/>
          <p:cNvSpPr>
            <a:spLocks noChangeArrowheads="1"/>
          </p:cNvSpPr>
          <p:nvPr/>
        </p:nvSpPr>
        <p:spPr bwMode="auto">
          <a:xfrm>
            <a:off x="4209677" y="2176618"/>
            <a:ext cx="69660" cy="7820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324" tIns="34163" rIns="68324" bIns="34163"/>
          <a:lstStyle/>
          <a:p>
            <a:pPr marL="1124962" indent="-157800" defTabSz="632219">
              <a:spcBef>
                <a:spcPct val="50000"/>
              </a:spcBef>
              <a:buFontTx/>
              <a:buChar char="–"/>
            </a:pPr>
            <a:endParaRPr lang="da-DK" sz="825"/>
          </a:p>
        </p:txBody>
      </p:sp>
      <p:sp>
        <p:nvSpPr>
          <p:cNvPr id="30" name="Tekstfelt 29"/>
          <p:cNvSpPr txBox="1"/>
          <p:nvPr/>
        </p:nvSpPr>
        <p:spPr>
          <a:xfrm>
            <a:off x="1592275" y="450522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Lav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4174125" y="4507823"/>
            <a:ext cx="370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Høj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5008455" y="2170174"/>
            <a:ext cx="286785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Figuren viser sammenhængen mellem borgernes oplevelse og kvaliteten af det tværgående samarbejde. (undersøgelse fra familieindsatser i kommune)</a:t>
            </a:r>
          </a:p>
          <a:p>
            <a:endParaRPr lang="da-DK" sz="1200" dirty="0"/>
          </a:p>
          <a:p>
            <a:r>
              <a:rPr lang="da-DK" sz="1200" b="1" dirty="0"/>
              <a:t>En (u)sammenhængende indsats giver borgerne: </a:t>
            </a:r>
          </a:p>
          <a:p>
            <a:pPr marL="257175" indent="-257175">
              <a:buAutoNum type="alphaLcPeriod"/>
            </a:pPr>
            <a:endParaRPr lang="da-DK" sz="1200" dirty="0"/>
          </a:p>
          <a:p>
            <a:pPr marL="257175" indent="-257175">
              <a:buAutoNum type="alphaLcPeriod"/>
            </a:pPr>
            <a:r>
              <a:rPr lang="da-DK" sz="1200" dirty="0"/>
              <a:t>Får (IKKE) hjælp til de største problemer.</a:t>
            </a:r>
          </a:p>
          <a:p>
            <a:pPr marL="257175" indent="-257175">
              <a:buAutoNum type="alphaLcPeriod"/>
            </a:pPr>
            <a:endParaRPr lang="da-DK" sz="1200" dirty="0"/>
          </a:p>
          <a:p>
            <a:pPr marL="257175" indent="-257175">
              <a:buAutoNum type="alphaLcPeriod"/>
            </a:pPr>
            <a:r>
              <a:rPr lang="da-DK" sz="1200" dirty="0"/>
              <a:t>De bliver (IKKE) inddraget i beslutningerne </a:t>
            </a:r>
          </a:p>
          <a:p>
            <a:pPr marL="257175" indent="-257175">
              <a:buFontTx/>
              <a:buAutoNum type="alphaLcPeriod"/>
            </a:pPr>
            <a:endParaRPr lang="da-DK" sz="1200" dirty="0"/>
          </a:p>
          <a:p>
            <a:pPr marL="257175" indent="-257175">
              <a:buFontTx/>
              <a:buAutoNum type="alphaLcPeriod"/>
            </a:pPr>
            <a:r>
              <a:rPr lang="da-DK" sz="1200" dirty="0"/>
              <a:t>(U)Koordinerende løsninger.</a:t>
            </a:r>
          </a:p>
        </p:txBody>
      </p:sp>
    </p:spTree>
    <p:extLst>
      <p:ext uri="{BB962C8B-B14F-4D97-AF65-F5344CB8AC3E}">
        <p14:creationId xmlns:p14="http://schemas.microsoft.com/office/powerpoint/2010/main" val="18365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3"/>
          <p:cNvSpPr txBox="1">
            <a:spLocks/>
          </p:cNvSpPr>
          <p:nvPr/>
        </p:nvSpPr>
        <p:spPr>
          <a:xfrm>
            <a:off x="592075" y="317738"/>
            <a:ext cx="8228368" cy="7607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Samme funktion </a:t>
            </a:r>
            <a:r>
              <a:rPr lang="mr-IN" sz="3600" dirty="0" smtClean="0">
                <a:latin typeface="+mn-lt"/>
                <a:ea typeface="Gill Sans Light" charset="0"/>
                <a:cs typeface="Gill Sans Light" charset="0"/>
              </a:rPr>
              <a:t>–</a:t>
            </a:r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 forskellige relationer:</a:t>
            </a:r>
            <a:endParaRPr lang="da-DK" sz="3600" dirty="0">
              <a:latin typeface="+mn-lt"/>
              <a:ea typeface="Gill Sans Light" charset="0"/>
              <a:cs typeface="Gill Sans Light" charset="0"/>
            </a:endParaRPr>
          </a:p>
        </p:txBody>
      </p:sp>
      <p:sp>
        <p:nvSpPr>
          <p:cNvPr id="144" name="TextBox 105"/>
          <p:cNvSpPr txBox="1"/>
          <p:nvPr/>
        </p:nvSpPr>
        <p:spPr>
          <a:xfrm>
            <a:off x="200488" y="5928551"/>
            <a:ext cx="2634794" cy="948608"/>
          </a:xfrm>
          <a:prstGeom prst="rect">
            <a:avLst/>
          </a:prstGeom>
          <a:noFill/>
          <a:ln>
            <a:noFill/>
          </a:ln>
        </p:spPr>
        <p:txBody>
          <a:bodyPr wrap="square" lIns="83077" numCol="1" spcCol="216000" rtlCol="0">
            <a:noAutofit/>
          </a:bodyPr>
          <a:lstStyle/>
          <a:p>
            <a:r>
              <a:rPr lang="da-DK" sz="1600" b="1" dirty="0">
                <a:solidFill>
                  <a:srgbClr val="548235"/>
                </a:solidFill>
                <a:ea typeface="Gill Sans" charset="0"/>
                <a:cs typeface="Gill Sans" charset="0"/>
              </a:rPr>
              <a:t>Høj relationel kapacitet</a:t>
            </a:r>
          </a:p>
          <a:p>
            <a:r>
              <a:rPr lang="da-DK" sz="16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Gill Sans" charset="0"/>
                <a:cs typeface="Gill Sans" charset="0"/>
              </a:rPr>
              <a:t>Middel relationel kapacitet</a:t>
            </a:r>
          </a:p>
          <a:p>
            <a:r>
              <a:rPr lang="da-DK" sz="16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Lav relationel kapacitet</a:t>
            </a:r>
          </a:p>
        </p:txBody>
      </p:sp>
      <p:grpSp>
        <p:nvGrpSpPr>
          <p:cNvPr id="4" name="Grupper 3"/>
          <p:cNvGrpSpPr/>
          <p:nvPr/>
        </p:nvGrpSpPr>
        <p:grpSpPr>
          <a:xfrm>
            <a:off x="0" y="1267414"/>
            <a:ext cx="4879595" cy="4731971"/>
            <a:chOff x="4264405" y="1267414"/>
            <a:chExt cx="4879595" cy="4731971"/>
          </a:xfrm>
        </p:grpSpPr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4405" y="1634858"/>
              <a:ext cx="4879595" cy="4364527"/>
            </a:xfrm>
            <a:prstGeom prst="rect">
              <a:avLst/>
            </a:prstGeom>
          </p:spPr>
        </p:pic>
        <p:sp>
          <p:nvSpPr>
            <p:cNvPr id="8" name="Tekstfelt 7"/>
            <p:cNvSpPr txBox="1"/>
            <p:nvPr/>
          </p:nvSpPr>
          <p:spPr>
            <a:xfrm>
              <a:off x="6040906" y="126741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Myndighed 1</a:t>
              </a:r>
            </a:p>
          </p:txBody>
        </p:sp>
      </p:grpSp>
      <p:grpSp>
        <p:nvGrpSpPr>
          <p:cNvPr id="3" name="Grupper 2"/>
          <p:cNvGrpSpPr/>
          <p:nvPr/>
        </p:nvGrpSpPr>
        <p:grpSpPr>
          <a:xfrm>
            <a:off x="4493425" y="1267414"/>
            <a:ext cx="4650575" cy="4731972"/>
            <a:chOff x="83471" y="1267414"/>
            <a:chExt cx="4650575" cy="4731972"/>
          </a:xfrm>
        </p:grpSpPr>
        <p:sp>
          <p:nvSpPr>
            <p:cNvPr id="2" name="Tekstfelt 1"/>
            <p:cNvSpPr txBox="1"/>
            <p:nvPr/>
          </p:nvSpPr>
          <p:spPr>
            <a:xfrm>
              <a:off x="1513273" y="126741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Myndighed 2</a:t>
              </a:r>
            </a:p>
          </p:txBody>
        </p:sp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71" y="1636746"/>
              <a:ext cx="4650575" cy="4362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57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948" y="140026"/>
            <a:ext cx="5915025" cy="994172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+mn-lt"/>
              </a:rPr>
              <a:t>Hvem </a:t>
            </a:r>
            <a:r>
              <a:rPr lang="da-DK" sz="3600" dirty="0" smtClean="0">
                <a:latin typeface="+mn-lt"/>
              </a:rPr>
              <a:t>er vi?</a:t>
            </a:r>
            <a:endParaRPr lang="da-DK" sz="3600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948" y="896297"/>
            <a:ext cx="8126362" cy="326350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a-DK" sz="1800" b="1" dirty="0"/>
              <a:t>Forsknings- og konsulenthus</a:t>
            </a:r>
            <a:r>
              <a:rPr lang="da-DK" sz="1800" dirty="0"/>
              <a:t>, der arbejder med fokus på at udvikle og anvende viden indenfor feltet </a:t>
            </a:r>
            <a:r>
              <a:rPr lang="da-DK" sz="1800" b="1" dirty="0"/>
              <a:t>Ledelse af relationel velfærd</a:t>
            </a:r>
            <a:r>
              <a:rPr lang="da-DK" sz="18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da-DK" sz="1800" dirty="0" smtClean="0"/>
              <a:t>Forskningssamarbejde med:</a:t>
            </a:r>
          </a:p>
          <a:p>
            <a:pPr lvl="1">
              <a:lnSpc>
                <a:spcPct val="170000"/>
              </a:lnSpc>
            </a:pPr>
            <a:r>
              <a:rPr lang="da-DK" sz="1800" dirty="0" smtClean="0"/>
              <a:t>Haderslev Kommune, Hedensted Kommune, Randers Kommune, Rødovre Kommune, Stevns Kommune</a:t>
            </a:r>
          </a:p>
          <a:p>
            <a:pPr lvl="1">
              <a:lnSpc>
                <a:spcPct val="170000"/>
              </a:lnSpc>
            </a:pPr>
            <a:r>
              <a:rPr lang="da-DK" sz="1800" dirty="0" smtClean="0"/>
              <a:t>Kronprins </a:t>
            </a:r>
            <a:r>
              <a:rPr lang="da-DK" sz="1800" dirty="0" smtClean="0"/>
              <a:t>Frederiks Center </a:t>
            </a:r>
            <a:r>
              <a:rPr lang="da-DK" sz="1800" dirty="0" smtClean="0"/>
              <a:t>for Offentlig Ledelse</a:t>
            </a:r>
          </a:p>
          <a:p>
            <a:pPr lvl="1">
              <a:lnSpc>
                <a:spcPct val="170000"/>
              </a:lnSpc>
            </a:pPr>
            <a:r>
              <a:rPr lang="da-DK" sz="1800" dirty="0" smtClean="0"/>
              <a:t>Relational Coordination Research Collaborative, Boston, US</a:t>
            </a:r>
            <a:endParaRPr lang="da-DK" sz="1800" dirty="0"/>
          </a:p>
          <a:p>
            <a:pPr>
              <a:lnSpc>
                <a:spcPct val="170000"/>
              </a:lnSpc>
            </a:pPr>
            <a:r>
              <a:rPr lang="da-DK" sz="1800" dirty="0" smtClean="0"/>
              <a:t>Eksempler på opgaver: </a:t>
            </a:r>
            <a:r>
              <a:rPr lang="da-DK" sz="1800" dirty="0"/>
              <a:t>Demensindsats, udsatte børn &amp; unge, sammenhæng 0 – 18 år, forebygge genindlæggelser, særlig beskæftigelsesindsats, udsatte borgere - social, handicap &amp; misbrug, m.v</a:t>
            </a:r>
            <a:r>
              <a:rPr lang="da-DK" sz="1800" dirty="0" smtClean="0"/>
              <a:t>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9150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5670"/>
            <a:ext cx="7886700" cy="1325563"/>
          </a:xfrm>
        </p:spPr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Detaljer </a:t>
            </a:r>
            <a:r>
              <a:rPr lang="mr-IN" sz="3600" dirty="0" smtClean="0">
                <a:latin typeface="+mn-lt"/>
              </a:rPr>
              <a:t>–</a:t>
            </a:r>
            <a:r>
              <a:rPr lang="da-DK" sz="3600" dirty="0" smtClean="0">
                <a:latin typeface="+mn-lt"/>
              </a:rPr>
              <a:t> to meget forskellige billeder</a:t>
            </a:r>
            <a:r>
              <a:rPr lang="mr-IN" sz="3600" dirty="0" smtClean="0">
                <a:latin typeface="+mn-lt"/>
              </a:rPr>
              <a:t>…</a:t>
            </a:r>
            <a:endParaRPr lang="da-DK" sz="3600" dirty="0">
              <a:latin typeface="+mn-lt"/>
            </a:endParaRPr>
          </a:p>
        </p:txBody>
      </p:sp>
      <p:grpSp>
        <p:nvGrpSpPr>
          <p:cNvPr id="5" name="Grupper 4"/>
          <p:cNvGrpSpPr/>
          <p:nvPr/>
        </p:nvGrpSpPr>
        <p:grpSpPr>
          <a:xfrm>
            <a:off x="-7030" y="1512207"/>
            <a:ext cx="6380281" cy="5114784"/>
            <a:chOff x="322154" y="1512207"/>
            <a:chExt cx="6380281" cy="5114784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074" y="1787712"/>
              <a:ext cx="5586168" cy="1841533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561" y="4488871"/>
              <a:ext cx="5526193" cy="1801659"/>
            </a:xfrm>
            <a:prstGeom prst="rect">
              <a:avLst/>
            </a:prstGeom>
          </p:spPr>
        </p:pic>
        <p:sp>
          <p:nvSpPr>
            <p:cNvPr id="12" name="Tekstfelt 11"/>
            <p:cNvSpPr txBox="1"/>
            <p:nvPr/>
          </p:nvSpPr>
          <p:spPr>
            <a:xfrm>
              <a:off x="2179811" y="1512207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/>
                <a:t>Myndighed 1</a:t>
              </a: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2259645" y="412260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Myndighed 2</a:t>
              </a:r>
            </a:p>
          </p:txBody>
        </p:sp>
        <p:sp>
          <p:nvSpPr>
            <p:cNvPr id="4" name="Rektangel 3"/>
            <p:cNvSpPr/>
            <p:nvPr/>
          </p:nvSpPr>
          <p:spPr>
            <a:xfrm>
              <a:off x="5273685" y="1787712"/>
              <a:ext cx="1428750" cy="483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322155" y="1867735"/>
              <a:ext cx="920445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da-DK" sz="900" dirty="0"/>
            </a:p>
            <a:p>
              <a:r>
                <a:rPr lang="da-DK" sz="900" dirty="0"/>
                <a:t>Videndeling</a:t>
              </a:r>
            </a:p>
            <a:p>
              <a:endParaRPr lang="da-DK" sz="900" dirty="0"/>
            </a:p>
            <a:p>
              <a:r>
                <a:rPr lang="da-DK" sz="900" dirty="0"/>
                <a:t>Samarbejde</a:t>
              </a:r>
            </a:p>
            <a:p>
              <a:endParaRPr lang="da-DK" sz="900" dirty="0"/>
            </a:p>
            <a:p>
              <a:r>
                <a:rPr lang="da-DK" sz="900" dirty="0"/>
                <a:t>Kendskab</a:t>
              </a:r>
            </a:p>
            <a:p>
              <a:endParaRPr lang="da-DK" sz="900" dirty="0"/>
            </a:p>
            <a:p>
              <a:r>
                <a:rPr lang="da-DK" sz="900" dirty="0"/>
                <a:t>Problemløsning</a:t>
              </a:r>
            </a:p>
            <a:p>
              <a:endParaRPr lang="da-DK" sz="900" dirty="0"/>
            </a:p>
            <a:p>
              <a:r>
                <a:rPr lang="da-DK" sz="900" dirty="0"/>
                <a:t>Innovation</a:t>
              </a:r>
            </a:p>
            <a:p>
              <a:endParaRPr lang="da-DK" sz="900" dirty="0"/>
            </a:p>
            <a:p>
              <a:r>
                <a:rPr lang="da-DK" sz="900" dirty="0"/>
                <a:t>Respekt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322154" y="4536107"/>
              <a:ext cx="920445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da-DK" sz="900"/>
            </a:p>
            <a:p>
              <a:r>
                <a:rPr lang="da-DK" sz="900" dirty="0"/>
                <a:t>Videndeling</a:t>
              </a:r>
            </a:p>
            <a:p>
              <a:endParaRPr lang="da-DK" sz="900" dirty="0"/>
            </a:p>
            <a:p>
              <a:r>
                <a:rPr lang="da-DK" sz="900" dirty="0"/>
                <a:t>Samarbejde</a:t>
              </a:r>
            </a:p>
            <a:p>
              <a:endParaRPr lang="da-DK" sz="900" dirty="0"/>
            </a:p>
            <a:p>
              <a:r>
                <a:rPr lang="da-DK" sz="900" dirty="0"/>
                <a:t>Kendskab</a:t>
              </a:r>
            </a:p>
            <a:p>
              <a:endParaRPr lang="da-DK" sz="900" dirty="0"/>
            </a:p>
            <a:p>
              <a:r>
                <a:rPr lang="da-DK" sz="900" dirty="0"/>
                <a:t>Problemløsning</a:t>
              </a:r>
            </a:p>
            <a:p>
              <a:endParaRPr lang="da-DK" sz="900" dirty="0"/>
            </a:p>
            <a:p>
              <a:r>
                <a:rPr lang="da-DK" sz="900" dirty="0"/>
                <a:t>Innovation</a:t>
              </a:r>
            </a:p>
            <a:p>
              <a:endParaRPr lang="da-DK" sz="900" dirty="0"/>
            </a:p>
            <a:p>
              <a:r>
                <a:rPr lang="da-DK" sz="900" dirty="0"/>
                <a:t>Respekt</a:t>
              </a:r>
            </a:p>
          </p:txBody>
        </p:sp>
      </p:grpSp>
      <p:pic>
        <p:nvPicPr>
          <p:cNvPr id="24" name="Billed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972" y="1512207"/>
            <a:ext cx="3099460" cy="253235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977" y="3857693"/>
            <a:ext cx="2952072" cy="27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En lidt skarp konklusion:</a:t>
            </a:r>
            <a:endParaRPr lang="da-DK" sz="3600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Ensartede sager (borgere) behandles meget forskelligt, fordi samarbejdskvaliteten er meget forskellig.</a:t>
            </a:r>
          </a:p>
          <a:p>
            <a:endParaRPr lang="da-DK" dirty="0"/>
          </a:p>
          <a:p>
            <a:r>
              <a:rPr lang="da-DK" dirty="0" smtClean="0"/>
              <a:t>Ofte kommer dedikerede og kompetente professionelle til at forhindre andre i at lykkes </a:t>
            </a:r>
            <a:r>
              <a:rPr lang="mr-IN" dirty="0" smtClean="0"/>
              <a:t>–</a:t>
            </a:r>
            <a:r>
              <a:rPr lang="da-DK" dirty="0" smtClean="0"/>
              <a:t> pga. manglende viden!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22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felt 20"/>
          <p:cNvSpPr txBox="1"/>
          <p:nvPr/>
        </p:nvSpPr>
        <p:spPr>
          <a:xfrm>
            <a:off x="4925067" y="4614912"/>
            <a:ext cx="18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mtClean="0"/>
              <a:t>Min/vores enhed</a:t>
            </a:r>
            <a:endParaRPr lang="da-DK"/>
          </a:p>
        </p:txBody>
      </p:sp>
      <p:sp>
        <p:nvSpPr>
          <p:cNvPr id="22" name="Tekstfelt 21"/>
          <p:cNvSpPr txBox="1"/>
          <p:nvPr/>
        </p:nvSpPr>
        <p:spPr>
          <a:xfrm>
            <a:off x="280824" y="1100311"/>
            <a:ext cx="7845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 smtClean="0"/>
              <a:t>Lav en liste med jeres vigtigste samarbejdspartnere (mest komplekse opgaver)</a:t>
            </a:r>
          </a:p>
          <a:p>
            <a:pPr marL="342900" indent="-342900">
              <a:buAutoNum type="arabicPeriod"/>
            </a:pPr>
            <a:r>
              <a:rPr lang="da-DK" dirty="0" smtClean="0"/>
              <a:t>Vælg max. 10 og noter dem i ”boblerne”</a:t>
            </a:r>
          </a:p>
          <a:p>
            <a:pPr marL="342900" indent="-342900">
              <a:buAutoNum type="arabicPeriod"/>
            </a:pPr>
            <a:r>
              <a:rPr lang="da-DK" dirty="0" smtClean="0"/>
              <a:t>Bedøm jeres oplevelse af samarbejdet (pilen mod de andre)</a:t>
            </a:r>
          </a:p>
          <a:p>
            <a:pPr marL="342900" indent="-342900">
              <a:buAutoNum type="arabicPeriod"/>
            </a:pPr>
            <a:r>
              <a:rPr lang="da-DK" dirty="0" smtClean="0"/>
              <a:t>Hvordan tror I jeres samarbejdspartnere oplever jer? (pilen mod jer)</a:t>
            </a:r>
          </a:p>
          <a:p>
            <a:pPr marL="342900" indent="-342900">
              <a:buAutoNum type="arabicPeriod"/>
            </a:pPr>
            <a:r>
              <a:rPr lang="da-DK" dirty="0" smtClean="0"/>
              <a:t>Hvor er der de mest oplagte udviklingsmuligheder?</a:t>
            </a:r>
          </a:p>
        </p:txBody>
      </p:sp>
      <p:grpSp>
        <p:nvGrpSpPr>
          <p:cNvPr id="54" name="Grupper 53"/>
          <p:cNvGrpSpPr/>
          <p:nvPr/>
        </p:nvGrpSpPr>
        <p:grpSpPr>
          <a:xfrm>
            <a:off x="469823" y="2921330"/>
            <a:ext cx="4963569" cy="3810774"/>
            <a:chOff x="741639" y="1840201"/>
            <a:chExt cx="6241232" cy="4979696"/>
          </a:xfrm>
        </p:grpSpPr>
        <p:grpSp>
          <p:nvGrpSpPr>
            <p:cNvPr id="2" name="Grupper 1"/>
            <p:cNvGrpSpPr/>
            <p:nvPr/>
          </p:nvGrpSpPr>
          <p:grpSpPr>
            <a:xfrm>
              <a:off x="741639" y="1840201"/>
              <a:ext cx="6241232" cy="4979696"/>
              <a:chOff x="1536769" y="912551"/>
              <a:chExt cx="6241232" cy="4979696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xmlns="" id="{35EE9A58-A029-5148-B0BF-DF05E69113CE}"/>
                  </a:ext>
                </a:extLst>
              </p:cNvPr>
              <p:cNvSpPr/>
              <p:nvPr/>
            </p:nvSpPr>
            <p:spPr>
              <a:xfrm>
                <a:off x="7074823" y="3022385"/>
                <a:ext cx="703178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xmlns="" id="{9E2FF20A-A28F-284D-8AA8-3416DB6CE12A}"/>
                  </a:ext>
                </a:extLst>
              </p:cNvPr>
              <p:cNvSpPr/>
              <p:nvPr/>
            </p:nvSpPr>
            <p:spPr>
              <a:xfrm>
                <a:off x="6907988" y="1607032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xmlns="" id="{BDAFA3B7-9449-384B-9AF4-0FA6522D6659}"/>
                  </a:ext>
                </a:extLst>
              </p:cNvPr>
              <p:cNvSpPr/>
              <p:nvPr/>
            </p:nvSpPr>
            <p:spPr>
              <a:xfrm>
                <a:off x="5386666" y="912551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xmlns="" id="{299B0795-34ED-4F47-B145-AFBD32176BF2}"/>
                  </a:ext>
                </a:extLst>
              </p:cNvPr>
              <p:cNvSpPr/>
              <p:nvPr/>
            </p:nvSpPr>
            <p:spPr>
              <a:xfrm>
                <a:off x="1536769" y="2320385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xmlns="" id="{F210430B-6300-F64A-B3A1-D68039C73A13}"/>
                  </a:ext>
                </a:extLst>
              </p:cNvPr>
              <p:cNvSpPr/>
              <p:nvPr/>
            </p:nvSpPr>
            <p:spPr>
              <a:xfrm>
                <a:off x="1553930" y="3724384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xmlns="" id="{4E14A345-7FB5-954A-9458-23F2792CDE5E}"/>
                  </a:ext>
                </a:extLst>
              </p:cNvPr>
              <p:cNvSpPr/>
              <p:nvPr/>
            </p:nvSpPr>
            <p:spPr>
              <a:xfrm>
                <a:off x="5386666" y="5138850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xmlns="" id="{8980F7C0-93BE-D443-A11C-BDCA34ECF047}"/>
                  </a:ext>
                </a:extLst>
              </p:cNvPr>
              <p:cNvSpPr/>
              <p:nvPr/>
            </p:nvSpPr>
            <p:spPr>
              <a:xfrm>
                <a:off x="6839659" y="4488247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FC9A351A-991B-E847-8D75-162A87FF3524}"/>
                  </a:ext>
                </a:extLst>
              </p:cNvPr>
              <p:cNvSpPr/>
              <p:nvPr/>
            </p:nvSpPr>
            <p:spPr>
              <a:xfrm>
                <a:off x="3961218" y="950800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xmlns="" id="{934647F6-3C1B-0C4F-8095-E423AFAA9F40}"/>
                  </a:ext>
                </a:extLst>
              </p:cNvPr>
              <p:cNvSpPr/>
              <p:nvPr/>
            </p:nvSpPr>
            <p:spPr>
              <a:xfrm>
                <a:off x="3961218" y="5190247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cxnSp>
            <p:nvCxnSpPr>
              <p:cNvPr id="13" name="Lige pilforbindelse 12">
                <a:extLst>
                  <a:ext uri="{FF2B5EF4-FFF2-40B4-BE49-F238E27FC236}">
                    <a16:creationId xmlns:a16="http://schemas.microsoft.com/office/drawing/2014/main" xmlns="" id="{5A081C33-AAFF-204F-B6E4-04BB8458247A}"/>
                  </a:ext>
                </a:extLst>
              </p:cNvPr>
              <p:cNvCxnSpPr>
                <a:stCxn id="5" idx="4"/>
                <a:endCxn id="4" idx="2"/>
              </p:cNvCxnSpPr>
              <p:nvPr/>
            </p:nvCxnSpPr>
            <p:spPr>
              <a:xfrm flipH="1">
                <a:off x="7074823" y="2309033"/>
                <a:ext cx="184166" cy="10643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Lige pilforbindelse 13">
                <a:extLst>
                  <a:ext uri="{FF2B5EF4-FFF2-40B4-BE49-F238E27FC236}">
                    <a16:creationId xmlns:a16="http://schemas.microsoft.com/office/drawing/2014/main" xmlns="" id="{B1AD5BFB-C3A6-7648-867F-C9632EC1434E}"/>
                  </a:ext>
                </a:extLst>
              </p:cNvPr>
              <p:cNvCxnSpPr>
                <a:cxnSpLocks/>
                <a:stCxn id="6" idx="5"/>
                <a:endCxn id="4" idx="2"/>
              </p:cNvCxnSpPr>
              <p:nvPr/>
            </p:nvCxnSpPr>
            <p:spPr>
              <a:xfrm>
                <a:off x="5985860" y="1511745"/>
                <a:ext cx="1088963" cy="18616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Lige pilforbindelse 14">
                <a:extLst>
                  <a:ext uri="{FF2B5EF4-FFF2-40B4-BE49-F238E27FC236}">
                    <a16:creationId xmlns:a16="http://schemas.microsoft.com/office/drawing/2014/main" xmlns="" id="{01E60090-71B2-A74E-8CEB-BAE98654266C}"/>
                  </a:ext>
                </a:extLst>
              </p:cNvPr>
              <p:cNvCxnSpPr>
                <a:cxnSpLocks/>
                <a:stCxn id="11" idx="5"/>
                <a:endCxn id="4" idx="2"/>
              </p:cNvCxnSpPr>
              <p:nvPr/>
            </p:nvCxnSpPr>
            <p:spPr>
              <a:xfrm>
                <a:off x="4560414" y="1549996"/>
                <a:ext cx="2514410" cy="18233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pilforbindelse 15">
                <a:extLst>
                  <a:ext uri="{FF2B5EF4-FFF2-40B4-BE49-F238E27FC236}">
                    <a16:creationId xmlns:a16="http://schemas.microsoft.com/office/drawing/2014/main" xmlns="" id="{2F8650A4-BCDD-DB40-8E2F-89D6023F069D}"/>
                  </a:ext>
                </a:extLst>
              </p:cNvPr>
              <p:cNvCxnSpPr>
                <a:stCxn id="7" idx="6"/>
                <a:endCxn id="4" idx="2"/>
              </p:cNvCxnSpPr>
              <p:nvPr/>
            </p:nvCxnSpPr>
            <p:spPr>
              <a:xfrm>
                <a:off x="2238769" y="2671385"/>
                <a:ext cx="4836054" cy="70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Lige pilforbindelse 16">
                <a:extLst>
                  <a:ext uri="{FF2B5EF4-FFF2-40B4-BE49-F238E27FC236}">
                    <a16:creationId xmlns:a16="http://schemas.microsoft.com/office/drawing/2014/main" xmlns="" id="{9989D4AC-4FE0-C443-8119-BAFEAE718980}"/>
                  </a:ext>
                </a:extLst>
              </p:cNvPr>
              <p:cNvCxnSpPr>
                <a:stCxn id="8" idx="6"/>
                <a:endCxn id="4" idx="2"/>
              </p:cNvCxnSpPr>
              <p:nvPr/>
            </p:nvCxnSpPr>
            <p:spPr>
              <a:xfrm flipV="1">
                <a:off x="2255931" y="3373386"/>
                <a:ext cx="4818893" cy="701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pilforbindelse 17">
                <a:extLst>
                  <a:ext uri="{FF2B5EF4-FFF2-40B4-BE49-F238E27FC236}">
                    <a16:creationId xmlns:a16="http://schemas.microsoft.com/office/drawing/2014/main" xmlns="" id="{E5BFB246-9656-F344-B705-B7A33D80F91D}"/>
                  </a:ext>
                </a:extLst>
              </p:cNvPr>
              <p:cNvCxnSpPr>
                <a:stCxn id="12" idx="7"/>
                <a:endCxn id="4" idx="2"/>
              </p:cNvCxnSpPr>
              <p:nvPr/>
            </p:nvCxnSpPr>
            <p:spPr>
              <a:xfrm flipV="1">
                <a:off x="4560414" y="3373386"/>
                <a:ext cx="2514410" cy="19196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pilforbindelse 18">
                <a:extLst>
                  <a:ext uri="{FF2B5EF4-FFF2-40B4-BE49-F238E27FC236}">
                    <a16:creationId xmlns:a16="http://schemas.microsoft.com/office/drawing/2014/main" xmlns="" id="{EA244688-063E-DF41-95FA-427AEFDA2D86}"/>
                  </a:ext>
                </a:extLst>
              </p:cNvPr>
              <p:cNvCxnSpPr>
                <a:stCxn id="9" idx="7"/>
                <a:endCxn id="4" idx="2"/>
              </p:cNvCxnSpPr>
              <p:nvPr/>
            </p:nvCxnSpPr>
            <p:spPr>
              <a:xfrm flipV="1">
                <a:off x="5985860" y="3373385"/>
                <a:ext cx="1088963" cy="18682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pilforbindelse 19">
                <a:extLst>
                  <a:ext uri="{FF2B5EF4-FFF2-40B4-BE49-F238E27FC236}">
                    <a16:creationId xmlns:a16="http://schemas.microsoft.com/office/drawing/2014/main" xmlns="" id="{81836D77-6612-7542-83BA-516AA3F50D1C}"/>
                  </a:ext>
                </a:extLst>
              </p:cNvPr>
              <p:cNvCxnSpPr>
                <a:stCxn id="10" idx="0"/>
                <a:endCxn id="4" idx="2"/>
              </p:cNvCxnSpPr>
              <p:nvPr/>
            </p:nvCxnSpPr>
            <p:spPr>
              <a:xfrm flipH="1" flipV="1">
                <a:off x="7074823" y="3373386"/>
                <a:ext cx="115836" cy="1114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xmlns="" id="{6B9AEFBB-61A0-1544-B56A-4B6F76A5B119}"/>
                  </a:ext>
                </a:extLst>
              </p:cNvPr>
              <p:cNvSpPr/>
              <p:nvPr/>
            </p:nvSpPr>
            <p:spPr>
              <a:xfrm>
                <a:off x="2587811" y="4850842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F653CABD-B12D-6543-8CC5-17A8C9722F88}"/>
                  </a:ext>
                </a:extLst>
              </p:cNvPr>
              <p:cNvSpPr/>
              <p:nvPr/>
            </p:nvSpPr>
            <p:spPr>
              <a:xfrm>
                <a:off x="2587811" y="1305158"/>
                <a:ext cx="702000" cy="70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013"/>
              </a:p>
            </p:txBody>
          </p:sp>
          <p:cxnSp>
            <p:nvCxnSpPr>
              <p:cNvPr id="29" name="Lige pilforbindelse 28">
                <a:extLst>
                  <a:ext uri="{FF2B5EF4-FFF2-40B4-BE49-F238E27FC236}">
                    <a16:creationId xmlns:a16="http://schemas.microsoft.com/office/drawing/2014/main" xmlns="" id="{78448B62-03C9-1346-9C51-1491B925C4AB}"/>
                  </a:ext>
                </a:extLst>
              </p:cNvPr>
              <p:cNvCxnSpPr>
                <a:stCxn id="27" idx="5"/>
                <a:endCxn id="4" idx="2"/>
              </p:cNvCxnSpPr>
              <p:nvPr/>
            </p:nvCxnSpPr>
            <p:spPr>
              <a:xfrm>
                <a:off x="3187006" y="1904354"/>
                <a:ext cx="3887818" cy="1469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Lige pilforbindelse 30">
                <a:extLst>
                  <a:ext uri="{FF2B5EF4-FFF2-40B4-BE49-F238E27FC236}">
                    <a16:creationId xmlns:a16="http://schemas.microsoft.com/office/drawing/2014/main" xmlns="" id="{B341C20F-F198-434B-B4E3-6B46002D931E}"/>
                  </a:ext>
                </a:extLst>
              </p:cNvPr>
              <p:cNvCxnSpPr>
                <a:stCxn id="26" idx="7"/>
                <a:endCxn id="4" idx="2"/>
              </p:cNvCxnSpPr>
              <p:nvPr/>
            </p:nvCxnSpPr>
            <p:spPr>
              <a:xfrm flipV="1">
                <a:off x="3187006" y="3373386"/>
                <a:ext cx="3887818" cy="15802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Lige pilforbindelse 33"/>
            <p:cNvCxnSpPr>
              <a:endCxn id="5" idx="4"/>
            </p:cNvCxnSpPr>
            <p:nvPr/>
          </p:nvCxnSpPr>
          <p:spPr>
            <a:xfrm flipV="1">
              <a:off x="6395529" y="3236682"/>
              <a:ext cx="68329" cy="53619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pilforbindelse 36"/>
            <p:cNvCxnSpPr>
              <a:endCxn id="6" idx="5"/>
            </p:cNvCxnSpPr>
            <p:nvPr/>
          </p:nvCxnSpPr>
          <p:spPr>
            <a:xfrm flipH="1" flipV="1">
              <a:off x="5190730" y="2439395"/>
              <a:ext cx="520957" cy="8666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pilforbindelse 39"/>
            <p:cNvCxnSpPr/>
            <p:nvPr/>
          </p:nvCxnSpPr>
          <p:spPr>
            <a:xfrm>
              <a:off x="5706617" y="3306063"/>
              <a:ext cx="546572" cy="9949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pilforbindelse 43"/>
            <p:cNvCxnSpPr/>
            <p:nvPr/>
          </p:nvCxnSpPr>
          <p:spPr>
            <a:xfrm flipH="1">
              <a:off x="6292945" y="3772874"/>
              <a:ext cx="89331" cy="52816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pilforbindelse 46"/>
            <p:cNvCxnSpPr>
              <a:endCxn id="11" idx="5"/>
            </p:cNvCxnSpPr>
            <p:nvPr/>
          </p:nvCxnSpPr>
          <p:spPr>
            <a:xfrm flipH="1" flipV="1">
              <a:off x="3765282" y="2477644"/>
              <a:ext cx="1111518" cy="8161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pilforbindelse 49"/>
            <p:cNvCxnSpPr>
              <a:endCxn id="4" idx="2"/>
            </p:cNvCxnSpPr>
            <p:nvPr/>
          </p:nvCxnSpPr>
          <p:spPr>
            <a:xfrm>
              <a:off x="4876800" y="3293718"/>
              <a:ext cx="1402893" cy="100731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kstfelt 52"/>
          <p:cNvSpPr txBox="1"/>
          <p:nvPr/>
        </p:nvSpPr>
        <p:spPr>
          <a:xfrm>
            <a:off x="5531272" y="5821604"/>
            <a:ext cx="2052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HØJ RK (over 4)</a:t>
            </a:r>
          </a:p>
          <a:p>
            <a:r>
              <a:rPr lang="da-DK" b="1" dirty="0" smtClean="0">
                <a:solidFill>
                  <a:srgbClr val="0070C0"/>
                </a:solidFill>
              </a:rPr>
              <a:t>MIDDEL RK (over 3)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FF0000"/>
                </a:solidFill>
              </a:rPr>
              <a:t>LAV RK (under 3)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55" name="Tekstfelt 54"/>
          <p:cNvSpPr txBox="1"/>
          <p:nvPr/>
        </p:nvSpPr>
        <p:spPr>
          <a:xfrm>
            <a:off x="7314815" y="3752582"/>
            <a:ext cx="16460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Emnerne:</a:t>
            </a:r>
          </a:p>
          <a:p>
            <a:r>
              <a:rPr lang="da-DK" dirty="0" smtClean="0"/>
              <a:t>Kendskab</a:t>
            </a:r>
            <a:endParaRPr lang="da-DK" dirty="0" smtClean="0"/>
          </a:p>
          <a:p>
            <a:r>
              <a:rPr lang="da-DK" dirty="0" smtClean="0"/>
              <a:t>Videndeling</a:t>
            </a:r>
          </a:p>
          <a:p>
            <a:r>
              <a:rPr lang="da-DK" dirty="0" smtClean="0"/>
              <a:t>Bidrager</a:t>
            </a:r>
          </a:p>
          <a:p>
            <a:r>
              <a:rPr lang="da-DK" dirty="0" smtClean="0"/>
              <a:t>Problemløsning</a:t>
            </a:r>
          </a:p>
          <a:p>
            <a:r>
              <a:rPr lang="da-DK" dirty="0" smtClean="0"/>
              <a:t>Respekt</a:t>
            </a:r>
          </a:p>
          <a:p>
            <a:r>
              <a:rPr lang="da-DK" dirty="0" smtClean="0"/>
              <a:t>Innovation</a:t>
            </a:r>
            <a:endParaRPr lang="da-DK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xmlns="" id="{070BE3E4-A04E-40A2-888F-5ADC9B20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24" y="168686"/>
            <a:ext cx="5697328" cy="649528"/>
          </a:xfrm>
        </p:spPr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Prøv det selv.</a:t>
            </a:r>
            <a:endParaRPr 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9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7522" y="316296"/>
            <a:ext cx="7255823" cy="844499"/>
          </a:xfrm>
        </p:spPr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rgbClr val="000000"/>
                </a:solidFill>
                <a:latin typeface="+mn-lt"/>
                <a:ea typeface="Gill Sans" charset="0"/>
                <a:cs typeface="Gill Sans" charset="0"/>
              </a:rPr>
              <a:t>Gratis kapitel om myndighedsrollen</a:t>
            </a:r>
            <a:endParaRPr lang="da-DK" dirty="0">
              <a:solidFill>
                <a:srgbClr val="000000"/>
              </a:solidFill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1015339" y="5191165"/>
            <a:ext cx="711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hlinkClick r:id="rId3"/>
              </a:rPr>
              <a:t>http://</a:t>
            </a:r>
            <a:r>
              <a:rPr lang="da-DK" sz="2000" b="1" dirty="0" smtClean="0">
                <a:hlinkClick r:id="rId3"/>
              </a:rPr>
              <a:t>www.forlagetmindspace.dk/wp-content/uploads/2017/05/Relationel_kapacitet_fra_myndighed_til_bemyndigelse_final.pdf</a:t>
            </a:r>
            <a:r>
              <a:rPr lang="da-DK" sz="2000" b="1" dirty="0" smtClean="0"/>
              <a:t> </a:t>
            </a:r>
            <a:endParaRPr lang="da-DK" sz="2000" b="1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81" y="1525309"/>
            <a:ext cx="2465437" cy="35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44" y="1608436"/>
            <a:ext cx="2335618" cy="34245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316296"/>
            <a:ext cx="9144000" cy="844499"/>
          </a:xfrm>
        </p:spPr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rgbClr val="000000"/>
                </a:solidFill>
                <a:latin typeface="+mn-lt"/>
                <a:ea typeface="Gill Sans" charset="0"/>
                <a:cs typeface="Gill Sans" charset="0"/>
              </a:rPr>
              <a:t>Inspiration</a:t>
            </a:r>
            <a:endParaRPr lang="da-DK" dirty="0">
              <a:solidFill>
                <a:srgbClr val="000000"/>
              </a:solidFill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0" y="58324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smtClean="0">
                <a:hlinkClick r:id="rId4"/>
              </a:rPr>
              <a:t>www.joint-action.dk/viden</a:t>
            </a:r>
            <a:endParaRPr lang="da-DK" sz="3200" b="1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88" y="1608436"/>
            <a:ext cx="2465437" cy="35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C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27" y="5395285"/>
            <a:ext cx="1475785" cy="1288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539" y="2771154"/>
            <a:ext cx="751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solidFill>
                  <a:schemeClr val="bg1"/>
                </a:solidFill>
              </a:rPr>
              <a:t>Udfordringer - baggrund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94018" y="784273"/>
            <a:ext cx="4569488" cy="5289453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OPGAVELØSNINGEN ER I FOR HØJ GRAD </a:t>
            </a:r>
            <a:r>
              <a:rPr lang="en-US" sz="1400" b="1" dirty="0"/>
              <a:t>SILOOPDELT EFTER STRUKTURER OG MYNDIGHEDSGRÆNSER </a:t>
            </a:r>
            <a:r>
              <a:rPr lang="en-US" sz="1400" dirty="0"/>
              <a:t>– FREM FOR BORGERNES OG VIRKSOMHEDERNES </a:t>
            </a:r>
            <a:r>
              <a:rPr lang="en-US" sz="1400"/>
              <a:t>BEHOV</a:t>
            </a:r>
            <a:r>
              <a:rPr lang="en-US" sz="1400" smtClean="0"/>
              <a:t>.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DET BETYDER FX, AT BORGERE I FOR MANGE TILFÆLDE FÅR ET </a:t>
            </a:r>
            <a:r>
              <a:rPr lang="en-US" sz="1400" b="1" dirty="0"/>
              <a:t>UKOORDINERET ELLER USAMMENHÆNGENDE FORLØB </a:t>
            </a:r>
            <a:r>
              <a:rPr lang="en-US" sz="1400" dirty="0"/>
              <a:t>I MØDET MED DEN OFFENTLIGE SEKTOR.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OFTE ER DET </a:t>
            </a:r>
            <a:r>
              <a:rPr lang="en-US" sz="1400" b="1" dirty="0"/>
              <a:t>DE BORGERE, SOM HAR DET SVÆREST, </a:t>
            </a:r>
            <a:r>
              <a:rPr lang="en-US" sz="1400" dirty="0"/>
              <a:t>DER BLIVER MØDT AF DE MEST </a:t>
            </a:r>
            <a:r>
              <a:rPr lang="en-US" sz="1400" b="1" dirty="0"/>
              <a:t>KOMPLEKSE OG SVÆRT GENNEMSKUELIGE REGLER OG TILBUD</a:t>
            </a:r>
            <a:r>
              <a:rPr lang="en-US" sz="14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VI </a:t>
            </a:r>
            <a:r>
              <a:rPr lang="en-US" sz="1400" b="1" dirty="0"/>
              <a:t>SPILDER DERFOR FOR MANGE RESSOURCER </a:t>
            </a:r>
            <a:r>
              <a:rPr lang="en-US" sz="1400" dirty="0"/>
              <a:t>I DEN OFFENTLIGE SEKTOR – MENNESKELIGE SOM ØKONOMISKE.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008" y="2047113"/>
            <a:ext cx="2763774" cy="276377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lIns="137160" tIns="137160" rIns="137160" bIns="137160" rtlCol="0" anchor="ctr">
            <a:noAutofit/>
          </a:bodyPr>
          <a:lstStyle/>
          <a:p>
            <a:r>
              <a:rPr lang="en-US" sz="1600" cap="all" spc="150" dirty="0">
                <a:solidFill>
                  <a:srgbClr val="FFFFFF"/>
                </a:solidFill>
              </a:rPr>
              <a:t> </a:t>
            </a:r>
            <a:r>
              <a:rPr lang="en-US" sz="2400" cap="all" spc="150" dirty="0" err="1" smtClean="0">
                <a:solidFill>
                  <a:srgbClr val="FFFFFF"/>
                </a:solidFill>
              </a:rPr>
              <a:t>Sammen-hængs-reformen</a:t>
            </a:r>
            <a:r>
              <a:rPr lang="en-US" sz="1600" cap="all" spc="150" dirty="0">
                <a:solidFill>
                  <a:srgbClr val="FFFFFF"/>
                </a:solidFill>
              </a:rPr>
              <a:t/>
            </a:r>
            <a:br>
              <a:rPr lang="en-US" sz="1600" cap="all" spc="150" dirty="0">
                <a:solidFill>
                  <a:srgbClr val="FFFFFF"/>
                </a:solidFill>
              </a:rPr>
            </a:br>
            <a:endParaRPr lang="en-US" sz="1600" cap="all" spc="150" dirty="0">
              <a:solidFill>
                <a:srgbClr val="FFFFFF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="" xmlns:a16="http://schemas.microsoft.com/office/drawing/2014/main" id="{913D20F5-4FAF-47DC-8819-C3DBA00E4D04}"/>
              </a:ext>
            </a:extLst>
          </p:cNvPr>
          <p:cNvSpPr txBox="1"/>
          <p:nvPr/>
        </p:nvSpPr>
        <p:spPr>
          <a:xfrm>
            <a:off x="759000" y="5092631"/>
            <a:ext cx="2927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all" spc="150" dirty="0"/>
              <a:t>(</a:t>
            </a:r>
            <a:r>
              <a:rPr lang="en-US" sz="1600" cap="all" spc="150" dirty="0" err="1"/>
              <a:t>Finansministeriet</a:t>
            </a:r>
            <a:r>
              <a:rPr lang="en-US" sz="1600" cap="all" spc="150" dirty="0"/>
              <a:t> 2017)</a:t>
            </a:r>
            <a:endParaRPr lang="en-US" sz="1600" i="1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787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837954" y="364909"/>
            <a:ext cx="7667367" cy="857250"/>
          </a:xfrm>
        </p:spPr>
        <p:txBody>
          <a:bodyPr>
            <a:noAutofit/>
          </a:bodyPr>
          <a:lstStyle/>
          <a:p>
            <a:r>
              <a:rPr lang="da-DK" sz="3600" dirty="0">
                <a:solidFill>
                  <a:srgbClr val="000000"/>
                </a:solidFill>
                <a:latin typeface="+mn-lt"/>
                <a:cs typeface="Arial"/>
              </a:rPr>
              <a:t>Det organisatoriske baggrundstæppe</a:t>
            </a:r>
            <a:r>
              <a:rPr lang="is-IS" sz="3600" dirty="0">
                <a:solidFill>
                  <a:srgbClr val="000000"/>
                </a:solidFill>
                <a:latin typeface="+mn-lt"/>
                <a:cs typeface="Arial"/>
              </a:rPr>
              <a:t>…</a:t>
            </a:r>
            <a:endParaRPr lang="da-DK" sz="36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38164" y="1862485"/>
            <a:ext cx="6981075" cy="36007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a-DK" sz="1800" dirty="0">
                <a:solidFill>
                  <a:srgbClr val="000000"/>
                </a:solidFill>
                <a:cs typeface="Arial"/>
              </a:rPr>
              <a:t>OLD Public Management: Et hierarki med søjler i form af fag, funktioner og forvaltninger</a:t>
            </a:r>
            <a:r>
              <a:rPr lang="is-IS" sz="18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>
              <a:defRPr/>
            </a:pPr>
            <a:r>
              <a:rPr lang="is-IS" sz="1800" dirty="0">
                <a:solidFill>
                  <a:srgbClr val="000000"/>
                </a:solidFill>
                <a:cs typeface="Arial"/>
              </a:rPr>
              <a:t>Vækst i viden er vækst i specialisering – giver flere enehder.</a:t>
            </a:r>
          </a:p>
          <a:p>
            <a:pPr>
              <a:defRPr/>
            </a:pPr>
            <a:r>
              <a:rPr lang="is-IS" sz="1800" dirty="0">
                <a:solidFill>
                  <a:srgbClr val="000000"/>
                </a:solidFill>
                <a:cs typeface="Arial"/>
              </a:rPr>
              <a:t>NPM – økonomisk – styringsmæssig fokus i søjlerne...</a:t>
            </a:r>
            <a:endParaRPr lang="da-DK" sz="18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68" y="3507059"/>
            <a:ext cx="645131" cy="100267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08" y="4603505"/>
            <a:ext cx="1638603" cy="920687"/>
          </a:xfrm>
          <a:prstGeom prst="rect">
            <a:avLst/>
          </a:prstGeom>
        </p:spPr>
      </p:pic>
      <p:grpSp>
        <p:nvGrpSpPr>
          <p:cNvPr id="2" name="Grupper 1"/>
          <p:cNvGrpSpPr/>
          <p:nvPr/>
        </p:nvGrpSpPr>
        <p:grpSpPr>
          <a:xfrm>
            <a:off x="2912453" y="3590719"/>
            <a:ext cx="3669527" cy="2360093"/>
            <a:chOff x="2912453" y="3013944"/>
            <a:chExt cx="3669527" cy="2360093"/>
          </a:xfrm>
        </p:grpSpPr>
        <p:sp>
          <p:nvSpPr>
            <p:cNvPr id="19" name="Trekant 18"/>
            <p:cNvSpPr/>
            <p:nvPr/>
          </p:nvSpPr>
          <p:spPr>
            <a:xfrm>
              <a:off x="2912453" y="3013944"/>
              <a:ext cx="3669527" cy="2337010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13"/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4468001" y="3294193"/>
              <a:ext cx="636713" cy="2192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 b="1"/>
                <a:t>Kommune</a:t>
              </a:r>
              <a:endParaRPr lang="da-DK" sz="825" b="1" dirty="0"/>
            </a:p>
          </p:txBody>
        </p:sp>
        <p:cxnSp>
          <p:nvCxnSpPr>
            <p:cNvPr id="52" name="Lige forbindelse 51"/>
            <p:cNvCxnSpPr/>
            <p:nvPr/>
          </p:nvCxnSpPr>
          <p:spPr>
            <a:xfrm>
              <a:off x="3577950" y="3606465"/>
              <a:ext cx="21873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/>
            <p:cNvCxnSpPr/>
            <p:nvPr/>
          </p:nvCxnSpPr>
          <p:spPr>
            <a:xfrm>
              <a:off x="4778147" y="3462270"/>
              <a:ext cx="0" cy="144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er 23"/>
            <p:cNvGrpSpPr/>
            <p:nvPr/>
          </p:nvGrpSpPr>
          <p:grpSpPr>
            <a:xfrm>
              <a:off x="4702660" y="3977735"/>
              <a:ext cx="405884" cy="1396302"/>
              <a:chOff x="8697917" y="1896131"/>
              <a:chExt cx="799271" cy="314489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72" name="Tekstfelt 71"/>
              <p:cNvSpPr txBox="1"/>
              <p:nvPr/>
            </p:nvSpPr>
            <p:spPr>
              <a:xfrm>
                <a:off x="8697923" y="1896131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1</a:t>
                </a:r>
              </a:p>
            </p:txBody>
          </p:sp>
          <p:sp>
            <p:nvSpPr>
              <p:cNvPr id="73" name="Tekstfelt 72"/>
              <p:cNvSpPr txBox="1"/>
              <p:nvPr/>
            </p:nvSpPr>
            <p:spPr>
              <a:xfrm>
                <a:off x="8697923" y="2450249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2</a:t>
                </a:r>
              </a:p>
            </p:txBody>
          </p:sp>
          <p:sp>
            <p:nvSpPr>
              <p:cNvPr id="74" name="Tekstfelt 73"/>
              <p:cNvSpPr txBox="1"/>
              <p:nvPr/>
            </p:nvSpPr>
            <p:spPr>
              <a:xfrm>
                <a:off x="8697923" y="3004364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3</a:t>
                </a:r>
              </a:p>
            </p:txBody>
          </p:sp>
          <p:sp>
            <p:nvSpPr>
              <p:cNvPr id="75" name="Tekstfelt 74"/>
              <p:cNvSpPr txBox="1"/>
              <p:nvPr/>
            </p:nvSpPr>
            <p:spPr>
              <a:xfrm>
                <a:off x="8697923" y="3541105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4</a:t>
                </a:r>
              </a:p>
            </p:txBody>
          </p:sp>
          <p:sp>
            <p:nvSpPr>
              <p:cNvPr id="76" name="Tekstfelt 75"/>
              <p:cNvSpPr txBox="1"/>
              <p:nvPr/>
            </p:nvSpPr>
            <p:spPr>
              <a:xfrm>
                <a:off x="8697917" y="4102184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5</a:t>
                </a:r>
              </a:p>
            </p:txBody>
          </p:sp>
          <p:sp>
            <p:nvSpPr>
              <p:cNvPr id="77" name="Tekstfelt 76"/>
              <p:cNvSpPr txBox="1"/>
              <p:nvPr/>
            </p:nvSpPr>
            <p:spPr>
              <a:xfrm>
                <a:off x="8697925" y="4651095"/>
                <a:ext cx="799263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/>
                  <a:t>Enhed 6</a:t>
                </a:r>
                <a:endParaRPr lang="da-DK" sz="525" dirty="0"/>
              </a:p>
            </p:txBody>
          </p:sp>
        </p:grpSp>
        <p:cxnSp>
          <p:nvCxnSpPr>
            <p:cNvPr id="25" name="Lige forbindelse 24"/>
            <p:cNvCxnSpPr/>
            <p:nvPr/>
          </p:nvCxnSpPr>
          <p:spPr>
            <a:xfrm>
              <a:off x="5163649" y="3882501"/>
              <a:ext cx="0" cy="1376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/>
            <p:cNvCxnSpPr/>
            <p:nvPr/>
          </p:nvCxnSpPr>
          <p:spPr>
            <a:xfrm flipV="1">
              <a:off x="5102666" y="5258991"/>
              <a:ext cx="4963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forbindelse 26"/>
            <p:cNvCxnSpPr/>
            <p:nvPr/>
          </p:nvCxnSpPr>
          <p:spPr>
            <a:xfrm flipH="1">
              <a:off x="5107243" y="5009653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/>
            <p:cNvCxnSpPr/>
            <p:nvPr/>
          </p:nvCxnSpPr>
          <p:spPr>
            <a:xfrm flipH="1">
              <a:off x="5107243" y="4776073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/>
            <p:cNvCxnSpPr/>
            <p:nvPr/>
          </p:nvCxnSpPr>
          <p:spPr>
            <a:xfrm flipH="1">
              <a:off x="5108303" y="4526736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/>
            <p:cNvCxnSpPr/>
            <p:nvPr/>
          </p:nvCxnSpPr>
          <p:spPr>
            <a:xfrm flipH="1">
              <a:off x="5107243" y="4286668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/>
            <p:cNvCxnSpPr/>
            <p:nvPr/>
          </p:nvCxnSpPr>
          <p:spPr>
            <a:xfrm flipH="1">
              <a:off x="5108303" y="4037331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/>
            <p:cNvCxnSpPr/>
            <p:nvPr/>
          </p:nvCxnSpPr>
          <p:spPr>
            <a:xfrm>
              <a:off x="4997341" y="3606465"/>
              <a:ext cx="2" cy="139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r 31"/>
            <p:cNvGrpSpPr/>
            <p:nvPr/>
          </p:nvGrpSpPr>
          <p:grpSpPr>
            <a:xfrm>
              <a:off x="5469007" y="3977735"/>
              <a:ext cx="405884" cy="1152591"/>
              <a:chOff x="8681923" y="1896131"/>
              <a:chExt cx="799274" cy="259598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7" name="Tekstfelt 66"/>
              <p:cNvSpPr txBox="1"/>
              <p:nvPr/>
            </p:nvSpPr>
            <p:spPr>
              <a:xfrm>
                <a:off x="8681927" y="1896131"/>
                <a:ext cx="799264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1</a:t>
                </a:r>
              </a:p>
            </p:txBody>
          </p:sp>
          <p:sp>
            <p:nvSpPr>
              <p:cNvPr id="68" name="Tekstfelt 67"/>
              <p:cNvSpPr txBox="1"/>
              <p:nvPr/>
            </p:nvSpPr>
            <p:spPr>
              <a:xfrm>
                <a:off x="8681927" y="2450246"/>
                <a:ext cx="799266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2</a:t>
                </a:r>
              </a:p>
            </p:txBody>
          </p:sp>
          <p:sp>
            <p:nvSpPr>
              <p:cNvPr id="69" name="Tekstfelt 68"/>
              <p:cNvSpPr txBox="1"/>
              <p:nvPr/>
            </p:nvSpPr>
            <p:spPr>
              <a:xfrm>
                <a:off x="8681931" y="3004366"/>
                <a:ext cx="799266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3</a:t>
                </a:r>
              </a:p>
            </p:txBody>
          </p:sp>
          <p:sp>
            <p:nvSpPr>
              <p:cNvPr id="70" name="Tekstfelt 69"/>
              <p:cNvSpPr txBox="1"/>
              <p:nvPr/>
            </p:nvSpPr>
            <p:spPr>
              <a:xfrm>
                <a:off x="8681929" y="3553274"/>
                <a:ext cx="799266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4</a:t>
                </a:r>
              </a:p>
            </p:txBody>
          </p:sp>
          <p:sp>
            <p:nvSpPr>
              <p:cNvPr id="71" name="Tekstfelt 70"/>
              <p:cNvSpPr txBox="1"/>
              <p:nvPr/>
            </p:nvSpPr>
            <p:spPr>
              <a:xfrm>
                <a:off x="8681923" y="4102184"/>
                <a:ext cx="799266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5</a:t>
                </a:r>
              </a:p>
            </p:txBody>
          </p:sp>
        </p:grpSp>
        <p:cxnSp>
          <p:nvCxnSpPr>
            <p:cNvPr id="33" name="Lige forbindelse 32"/>
            <p:cNvCxnSpPr/>
            <p:nvPr/>
          </p:nvCxnSpPr>
          <p:spPr>
            <a:xfrm>
              <a:off x="5921711" y="3892736"/>
              <a:ext cx="1060" cy="1132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ge forbindelse 33"/>
            <p:cNvCxnSpPr/>
            <p:nvPr/>
          </p:nvCxnSpPr>
          <p:spPr>
            <a:xfrm flipH="1">
              <a:off x="5865305" y="5026665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ge forbindelse 34"/>
            <p:cNvCxnSpPr/>
            <p:nvPr/>
          </p:nvCxnSpPr>
          <p:spPr>
            <a:xfrm flipH="1">
              <a:off x="5867417" y="4786309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ge forbindelse 35"/>
            <p:cNvCxnSpPr/>
            <p:nvPr/>
          </p:nvCxnSpPr>
          <p:spPr>
            <a:xfrm flipH="1">
              <a:off x="5868477" y="4536972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/>
            <p:cNvCxnSpPr/>
            <p:nvPr/>
          </p:nvCxnSpPr>
          <p:spPr>
            <a:xfrm flipH="1">
              <a:off x="5865305" y="4296904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37"/>
            <p:cNvCxnSpPr/>
            <p:nvPr/>
          </p:nvCxnSpPr>
          <p:spPr>
            <a:xfrm flipH="1">
              <a:off x="5868477" y="4047567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/>
            <p:cNvCxnSpPr/>
            <p:nvPr/>
          </p:nvCxnSpPr>
          <p:spPr>
            <a:xfrm>
              <a:off x="5765326" y="3607985"/>
              <a:ext cx="0" cy="1378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er 38"/>
            <p:cNvGrpSpPr/>
            <p:nvPr/>
          </p:nvGrpSpPr>
          <p:grpSpPr>
            <a:xfrm>
              <a:off x="3982431" y="3977736"/>
              <a:ext cx="414010" cy="1152591"/>
              <a:chOff x="8681932" y="1896131"/>
              <a:chExt cx="815274" cy="259598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2" name="Tekstfelt 61"/>
              <p:cNvSpPr txBox="1"/>
              <p:nvPr/>
            </p:nvSpPr>
            <p:spPr>
              <a:xfrm>
                <a:off x="8697940" y="1896131"/>
                <a:ext cx="799266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1</a:t>
                </a:r>
              </a:p>
            </p:txBody>
          </p:sp>
          <p:sp>
            <p:nvSpPr>
              <p:cNvPr id="63" name="Tekstfelt 62"/>
              <p:cNvSpPr txBox="1"/>
              <p:nvPr/>
            </p:nvSpPr>
            <p:spPr>
              <a:xfrm>
                <a:off x="8697940" y="2450246"/>
                <a:ext cx="799264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2</a:t>
                </a:r>
              </a:p>
            </p:txBody>
          </p:sp>
          <p:sp>
            <p:nvSpPr>
              <p:cNvPr id="64" name="Tekstfelt 63"/>
              <p:cNvSpPr txBox="1"/>
              <p:nvPr/>
            </p:nvSpPr>
            <p:spPr>
              <a:xfrm>
                <a:off x="8697934" y="3004366"/>
                <a:ext cx="799264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3</a:t>
                </a:r>
              </a:p>
            </p:txBody>
          </p:sp>
          <p:sp>
            <p:nvSpPr>
              <p:cNvPr id="65" name="Tekstfelt 64"/>
              <p:cNvSpPr txBox="1"/>
              <p:nvPr/>
            </p:nvSpPr>
            <p:spPr>
              <a:xfrm>
                <a:off x="8697930" y="3553274"/>
                <a:ext cx="799264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4</a:t>
                </a:r>
              </a:p>
            </p:txBody>
          </p:sp>
          <p:sp>
            <p:nvSpPr>
              <p:cNvPr id="66" name="Tekstfelt 65"/>
              <p:cNvSpPr txBox="1"/>
              <p:nvPr/>
            </p:nvSpPr>
            <p:spPr>
              <a:xfrm>
                <a:off x="8681932" y="4102184"/>
                <a:ext cx="799264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5</a:t>
                </a:r>
              </a:p>
            </p:txBody>
          </p:sp>
        </p:grpSp>
        <p:cxnSp>
          <p:nvCxnSpPr>
            <p:cNvPr id="40" name="Lige forbindelse 39"/>
            <p:cNvCxnSpPr/>
            <p:nvPr/>
          </p:nvCxnSpPr>
          <p:spPr>
            <a:xfrm>
              <a:off x="4453614" y="3882501"/>
              <a:ext cx="1060" cy="1132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ge forbindelse 40"/>
            <p:cNvCxnSpPr/>
            <p:nvPr/>
          </p:nvCxnSpPr>
          <p:spPr>
            <a:xfrm flipH="1">
              <a:off x="4386971" y="5016430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forbindelse 41"/>
            <p:cNvCxnSpPr/>
            <p:nvPr/>
          </p:nvCxnSpPr>
          <p:spPr>
            <a:xfrm flipH="1">
              <a:off x="4386971" y="4776074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ge forbindelse 42"/>
            <p:cNvCxnSpPr/>
            <p:nvPr/>
          </p:nvCxnSpPr>
          <p:spPr>
            <a:xfrm flipH="1">
              <a:off x="4390022" y="4526737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forbindelse 43"/>
            <p:cNvCxnSpPr/>
            <p:nvPr/>
          </p:nvCxnSpPr>
          <p:spPr>
            <a:xfrm flipH="1">
              <a:off x="4397207" y="4286669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/>
            <p:cNvCxnSpPr/>
            <p:nvPr/>
          </p:nvCxnSpPr>
          <p:spPr>
            <a:xfrm flipH="1">
              <a:off x="4390022" y="4037331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/>
            <p:cNvCxnSpPr/>
            <p:nvPr/>
          </p:nvCxnSpPr>
          <p:spPr>
            <a:xfrm flipV="1">
              <a:off x="4278746" y="3606866"/>
              <a:ext cx="0" cy="138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er 45"/>
            <p:cNvGrpSpPr/>
            <p:nvPr/>
          </p:nvGrpSpPr>
          <p:grpSpPr>
            <a:xfrm>
              <a:off x="3277993" y="3977735"/>
              <a:ext cx="405884" cy="908880"/>
              <a:chOff x="8697920" y="1896131"/>
              <a:chExt cx="799273" cy="2047069"/>
            </a:xfrm>
            <a:solidFill>
              <a:schemeClr val="bg1">
                <a:lumMod val="75000"/>
              </a:schemeClr>
            </a:solidFill>
          </p:grpSpPr>
          <p:sp>
            <p:nvSpPr>
              <p:cNvPr id="58" name="Tekstfelt 57"/>
              <p:cNvSpPr txBox="1"/>
              <p:nvPr/>
            </p:nvSpPr>
            <p:spPr>
              <a:xfrm>
                <a:off x="8697922" y="1896131"/>
                <a:ext cx="799265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1</a:t>
                </a:r>
              </a:p>
            </p:txBody>
          </p:sp>
          <p:sp>
            <p:nvSpPr>
              <p:cNvPr id="59" name="Tekstfelt 58"/>
              <p:cNvSpPr txBox="1"/>
              <p:nvPr/>
            </p:nvSpPr>
            <p:spPr>
              <a:xfrm>
                <a:off x="8697928" y="2450246"/>
                <a:ext cx="799265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2</a:t>
                </a:r>
              </a:p>
            </p:txBody>
          </p:sp>
          <p:sp>
            <p:nvSpPr>
              <p:cNvPr id="60" name="Tekstfelt 59"/>
              <p:cNvSpPr txBox="1"/>
              <p:nvPr/>
            </p:nvSpPr>
            <p:spPr>
              <a:xfrm>
                <a:off x="8697926" y="3004363"/>
                <a:ext cx="799265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3</a:t>
                </a:r>
              </a:p>
            </p:txBody>
          </p:sp>
          <p:sp>
            <p:nvSpPr>
              <p:cNvPr id="61" name="Tekstfelt 60"/>
              <p:cNvSpPr txBox="1"/>
              <p:nvPr/>
            </p:nvSpPr>
            <p:spPr>
              <a:xfrm>
                <a:off x="8697920" y="3553273"/>
                <a:ext cx="799265" cy="3899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525" dirty="0"/>
                  <a:t>Enhed 4</a:t>
                </a:r>
              </a:p>
            </p:txBody>
          </p:sp>
        </p:grpSp>
        <p:cxnSp>
          <p:nvCxnSpPr>
            <p:cNvPr id="47" name="Lige forbindelse 46"/>
            <p:cNvCxnSpPr/>
            <p:nvPr/>
          </p:nvCxnSpPr>
          <p:spPr>
            <a:xfrm>
              <a:off x="3741066" y="3892736"/>
              <a:ext cx="1060" cy="893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/>
            <p:cNvCxnSpPr/>
            <p:nvPr/>
          </p:nvCxnSpPr>
          <p:spPr>
            <a:xfrm flipH="1">
              <a:off x="3676535" y="4786309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/>
            <p:cNvCxnSpPr/>
            <p:nvPr/>
          </p:nvCxnSpPr>
          <p:spPr>
            <a:xfrm flipH="1">
              <a:off x="3677596" y="4536972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/>
            <p:cNvCxnSpPr/>
            <p:nvPr/>
          </p:nvCxnSpPr>
          <p:spPr>
            <a:xfrm flipH="1">
              <a:off x="3676535" y="4296904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/>
            <p:cNvCxnSpPr/>
            <p:nvPr/>
          </p:nvCxnSpPr>
          <p:spPr>
            <a:xfrm flipH="1">
              <a:off x="3677596" y="4047567"/>
              <a:ext cx="57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/>
            <p:cNvCxnSpPr/>
            <p:nvPr/>
          </p:nvCxnSpPr>
          <p:spPr>
            <a:xfrm>
              <a:off x="3577949" y="3607985"/>
              <a:ext cx="1" cy="137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kstfelt 77"/>
            <p:cNvSpPr txBox="1"/>
            <p:nvPr/>
          </p:nvSpPr>
          <p:spPr>
            <a:xfrm>
              <a:off x="4830676" y="3745851"/>
              <a:ext cx="421910" cy="1962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675"/>
                <a:t>Center</a:t>
              </a:r>
              <a:endParaRPr lang="da-DK" sz="675" dirty="0"/>
            </a:p>
          </p:txBody>
        </p:sp>
        <p:sp>
          <p:nvSpPr>
            <p:cNvPr id="79" name="Tekstfelt 78"/>
            <p:cNvSpPr txBox="1"/>
            <p:nvPr/>
          </p:nvSpPr>
          <p:spPr>
            <a:xfrm>
              <a:off x="5596903" y="3745850"/>
              <a:ext cx="421910" cy="196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675"/>
                <a:t>Center</a:t>
              </a:r>
              <a:endParaRPr lang="da-DK" sz="675" dirty="0"/>
            </a:p>
          </p:txBody>
        </p:sp>
        <p:sp>
          <p:nvSpPr>
            <p:cNvPr id="80" name="Tekstfelt 79"/>
            <p:cNvSpPr txBox="1"/>
            <p:nvPr/>
          </p:nvSpPr>
          <p:spPr>
            <a:xfrm>
              <a:off x="4108908" y="3745851"/>
              <a:ext cx="421910" cy="1962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675"/>
                <a:t>Center</a:t>
              </a:r>
              <a:endParaRPr lang="da-DK" sz="675" dirty="0"/>
            </a:p>
          </p:txBody>
        </p:sp>
        <p:sp>
          <p:nvSpPr>
            <p:cNvPr id="81" name="Tekstfelt 80"/>
            <p:cNvSpPr txBox="1"/>
            <p:nvPr/>
          </p:nvSpPr>
          <p:spPr>
            <a:xfrm>
              <a:off x="3407313" y="3745851"/>
              <a:ext cx="421910" cy="1962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675"/>
                <a:t>Center</a:t>
              </a:r>
              <a:endParaRPr lang="da-DK" sz="675" dirty="0"/>
            </a:p>
          </p:txBody>
        </p:sp>
      </p:grpSp>
    </p:spTree>
    <p:extLst>
      <p:ext uri="{BB962C8B-B14F-4D97-AF65-F5344CB8AC3E}">
        <p14:creationId xmlns:p14="http://schemas.microsoft.com/office/powerpoint/2010/main" val="9547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717452" y="564774"/>
            <a:ext cx="8159262" cy="570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latin typeface="+mn-lt"/>
                <a:ea typeface="Gill Sans Light" charset="0"/>
                <a:cs typeface="Gill Sans Light" charset="0"/>
              </a:rPr>
              <a:t>Fra strukturer til bæredygtige </a:t>
            </a:r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relationer</a:t>
            </a:r>
            <a:endParaRPr lang="da-DK" sz="3600" dirty="0">
              <a:latin typeface="+mn-lt"/>
              <a:ea typeface="Gill Sans Light" charset="0"/>
              <a:cs typeface="Gill Sans Light" charset="0"/>
            </a:endParaRPr>
          </a:p>
        </p:txBody>
      </p:sp>
      <p:sp>
        <p:nvSpPr>
          <p:cNvPr id="146" name="Højrepil 145"/>
          <p:cNvSpPr/>
          <p:nvPr/>
        </p:nvSpPr>
        <p:spPr>
          <a:xfrm>
            <a:off x="4627818" y="3120677"/>
            <a:ext cx="465276" cy="69900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50"/>
          </a:p>
        </p:txBody>
      </p:sp>
      <p:grpSp>
        <p:nvGrpSpPr>
          <p:cNvPr id="3" name="Grupper 2"/>
          <p:cNvGrpSpPr/>
          <p:nvPr/>
        </p:nvGrpSpPr>
        <p:grpSpPr>
          <a:xfrm>
            <a:off x="1107387" y="2036424"/>
            <a:ext cx="3397221" cy="3109829"/>
            <a:chOff x="17031" y="1557372"/>
            <a:chExt cx="4529629" cy="4146438"/>
          </a:xfrm>
        </p:grpSpPr>
        <p:sp>
          <p:nvSpPr>
            <p:cNvPr id="148" name="Tekstfelt 147"/>
            <p:cNvSpPr txBox="1"/>
            <p:nvPr/>
          </p:nvSpPr>
          <p:spPr>
            <a:xfrm>
              <a:off x="2011741" y="1557372"/>
              <a:ext cx="112569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1200" b="1"/>
                <a:t>Kommune</a:t>
              </a:r>
              <a:endParaRPr lang="da-DK" sz="1200" b="1" dirty="0"/>
            </a:p>
          </p:txBody>
        </p:sp>
        <p:sp>
          <p:nvSpPr>
            <p:cNvPr id="149" name="Tekstfelt 148"/>
            <p:cNvSpPr txBox="1"/>
            <p:nvPr/>
          </p:nvSpPr>
          <p:spPr>
            <a:xfrm>
              <a:off x="235078" y="2496270"/>
              <a:ext cx="633080" cy="292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4" name="Tekstfelt 153"/>
            <p:cNvSpPr txBox="1"/>
            <p:nvPr/>
          </p:nvSpPr>
          <p:spPr>
            <a:xfrm>
              <a:off x="1413755" y="2496270"/>
              <a:ext cx="633080" cy="2923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5" name="Tekstfelt 154"/>
            <p:cNvSpPr txBox="1"/>
            <p:nvPr/>
          </p:nvSpPr>
          <p:spPr>
            <a:xfrm>
              <a:off x="2626324" y="2496270"/>
              <a:ext cx="633080" cy="2923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7" name="Tekstfelt 156"/>
            <p:cNvSpPr txBox="1"/>
            <p:nvPr/>
          </p:nvSpPr>
          <p:spPr>
            <a:xfrm>
              <a:off x="3913580" y="2496268"/>
              <a:ext cx="633080" cy="292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grpSp>
          <p:nvGrpSpPr>
            <p:cNvPr id="158" name="Grupper 157"/>
            <p:cNvGrpSpPr/>
            <p:nvPr/>
          </p:nvGrpSpPr>
          <p:grpSpPr>
            <a:xfrm>
              <a:off x="2410451" y="2963291"/>
              <a:ext cx="671552" cy="2740519"/>
              <a:chOff x="8660593" y="1878921"/>
              <a:chExt cx="787163" cy="306473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43" name="Tekstfelt 342"/>
              <p:cNvSpPr txBox="1"/>
              <p:nvPr/>
            </p:nvSpPr>
            <p:spPr>
              <a:xfrm>
                <a:off x="8660593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45" name="Tekstfelt 344"/>
              <p:cNvSpPr txBox="1"/>
              <p:nvPr/>
            </p:nvSpPr>
            <p:spPr>
              <a:xfrm>
                <a:off x="8660593" y="2433038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46" name="Tekstfelt 345"/>
              <p:cNvSpPr txBox="1"/>
              <p:nvPr/>
            </p:nvSpPr>
            <p:spPr>
              <a:xfrm>
                <a:off x="8660593" y="298715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7" name="Tekstfelt 346"/>
              <p:cNvSpPr txBox="1"/>
              <p:nvPr/>
            </p:nvSpPr>
            <p:spPr>
              <a:xfrm>
                <a:off x="8660593" y="352389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8" name="Tekstfelt 347"/>
              <p:cNvSpPr txBox="1"/>
              <p:nvPr/>
            </p:nvSpPr>
            <p:spPr>
              <a:xfrm>
                <a:off x="8660593" y="408497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  <p:sp>
            <p:nvSpPr>
              <p:cNvPr id="350" name="Tekstfelt 349"/>
              <p:cNvSpPr txBox="1"/>
              <p:nvPr/>
            </p:nvSpPr>
            <p:spPr>
              <a:xfrm>
                <a:off x="8660593" y="4633887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/>
                  <a:t>Enhed 6</a:t>
                </a:r>
                <a:endParaRPr lang="da-DK" sz="750" dirty="0"/>
              </a:p>
            </p:txBody>
          </p:sp>
        </p:grpSp>
        <p:cxnSp>
          <p:nvCxnSpPr>
            <p:cNvPr id="161" name="Lige forbindelse 160"/>
            <p:cNvCxnSpPr/>
            <p:nvPr/>
          </p:nvCxnSpPr>
          <p:spPr>
            <a:xfrm>
              <a:off x="3154487" y="2786874"/>
              <a:ext cx="0" cy="2772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ge forbindelse 163"/>
            <p:cNvCxnSpPr/>
            <p:nvPr/>
          </p:nvCxnSpPr>
          <p:spPr>
            <a:xfrm flipV="1">
              <a:off x="3052036" y="5559168"/>
              <a:ext cx="8338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ge forbindelse 166"/>
            <p:cNvCxnSpPr/>
            <p:nvPr/>
          </p:nvCxnSpPr>
          <p:spPr>
            <a:xfrm flipH="1">
              <a:off x="3059724" y="5056995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ge forbindelse 168"/>
            <p:cNvCxnSpPr/>
            <p:nvPr/>
          </p:nvCxnSpPr>
          <p:spPr>
            <a:xfrm flipH="1">
              <a:off x="3059724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ge forbindelse 169"/>
            <p:cNvCxnSpPr/>
            <p:nvPr/>
          </p:nvCxnSpPr>
          <p:spPr>
            <a:xfrm flipH="1">
              <a:off x="3061506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ge forbindelse 170"/>
            <p:cNvCxnSpPr/>
            <p:nvPr/>
          </p:nvCxnSpPr>
          <p:spPr>
            <a:xfrm flipH="1">
              <a:off x="3059724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Lige forbindelse 175"/>
            <p:cNvCxnSpPr/>
            <p:nvPr/>
          </p:nvCxnSpPr>
          <p:spPr>
            <a:xfrm flipH="1">
              <a:off x="3061506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upper 176"/>
            <p:cNvGrpSpPr/>
            <p:nvPr/>
          </p:nvGrpSpPr>
          <p:grpSpPr>
            <a:xfrm>
              <a:off x="3697929" y="2963291"/>
              <a:ext cx="671552" cy="2249677"/>
              <a:chOff x="8644596" y="1878921"/>
              <a:chExt cx="787162" cy="251582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36" name="Tekstfelt 335"/>
              <p:cNvSpPr txBox="1"/>
              <p:nvPr/>
            </p:nvSpPr>
            <p:spPr>
              <a:xfrm>
                <a:off x="8644596" y="1878921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7" name="Tekstfelt 336"/>
              <p:cNvSpPr txBox="1"/>
              <p:nvPr/>
            </p:nvSpPr>
            <p:spPr>
              <a:xfrm>
                <a:off x="8644596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9" name="Tekstfelt 338"/>
              <p:cNvSpPr txBox="1"/>
              <p:nvPr/>
            </p:nvSpPr>
            <p:spPr>
              <a:xfrm>
                <a:off x="8644596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1" name="Tekstfelt 340"/>
              <p:cNvSpPr txBox="1"/>
              <p:nvPr/>
            </p:nvSpPr>
            <p:spPr>
              <a:xfrm>
                <a:off x="8644596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2" name="Tekstfelt 341"/>
              <p:cNvSpPr txBox="1"/>
              <p:nvPr/>
            </p:nvSpPr>
            <p:spPr>
              <a:xfrm>
                <a:off x="8644596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178" name="Lige forbindelse 177"/>
            <p:cNvCxnSpPr/>
            <p:nvPr/>
          </p:nvCxnSpPr>
          <p:spPr>
            <a:xfrm>
              <a:off x="4455604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ge forbindelse 178"/>
            <p:cNvCxnSpPr/>
            <p:nvPr/>
          </p:nvCxnSpPr>
          <p:spPr>
            <a:xfrm flipH="1">
              <a:off x="4360841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ge forbindelse 203"/>
            <p:cNvCxnSpPr/>
            <p:nvPr/>
          </p:nvCxnSpPr>
          <p:spPr>
            <a:xfrm flipH="1">
              <a:off x="4360841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Lige forbindelse 207"/>
            <p:cNvCxnSpPr/>
            <p:nvPr/>
          </p:nvCxnSpPr>
          <p:spPr>
            <a:xfrm flipH="1">
              <a:off x="4348975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Lige forbindelse 215"/>
            <p:cNvCxnSpPr/>
            <p:nvPr/>
          </p:nvCxnSpPr>
          <p:spPr>
            <a:xfrm flipH="1">
              <a:off x="4360841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Lige forbindelse 217"/>
            <p:cNvCxnSpPr/>
            <p:nvPr/>
          </p:nvCxnSpPr>
          <p:spPr>
            <a:xfrm flipH="1">
              <a:off x="4335327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upper 218"/>
            <p:cNvGrpSpPr/>
            <p:nvPr/>
          </p:nvGrpSpPr>
          <p:grpSpPr>
            <a:xfrm>
              <a:off x="1200470" y="2963291"/>
              <a:ext cx="685202" cy="2249677"/>
              <a:chOff x="8644595" y="1878921"/>
              <a:chExt cx="803163" cy="251582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31" name="Tekstfelt 330"/>
              <p:cNvSpPr txBox="1"/>
              <p:nvPr/>
            </p:nvSpPr>
            <p:spPr>
              <a:xfrm>
                <a:off x="8660594" y="1878921"/>
                <a:ext cx="787164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2" name="Tekstfelt 331"/>
              <p:cNvSpPr txBox="1"/>
              <p:nvPr/>
            </p:nvSpPr>
            <p:spPr>
              <a:xfrm>
                <a:off x="8660594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3" name="Tekstfelt 332"/>
              <p:cNvSpPr txBox="1"/>
              <p:nvPr/>
            </p:nvSpPr>
            <p:spPr>
              <a:xfrm>
                <a:off x="8660594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34" name="Tekstfelt 333"/>
              <p:cNvSpPr txBox="1"/>
              <p:nvPr/>
            </p:nvSpPr>
            <p:spPr>
              <a:xfrm>
                <a:off x="8660594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35" name="Tekstfelt 334"/>
              <p:cNvSpPr txBox="1"/>
              <p:nvPr/>
            </p:nvSpPr>
            <p:spPr>
              <a:xfrm>
                <a:off x="8644595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220" name="Lige forbindelse 219"/>
            <p:cNvCxnSpPr/>
            <p:nvPr/>
          </p:nvCxnSpPr>
          <p:spPr>
            <a:xfrm>
              <a:off x="1972010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Lige forbindelse 220"/>
            <p:cNvCxnSpPr/>
            <p:nvPr/>
          </p:nvCxnSpPr>
          <p:spPr>
            <a:xfrm flipH="1">
              <a:off x="1877247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Lige forbindelse 222"/>
            <p:cNvCxnSpPr/>
            <p:nvPr/>
          </p:nvCxnSpPr>
          <p:spPr>
            <a:xfrm flipH="1">
              <a:off x="1877247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Lige forbindelse 223"/>
            <p:cNvCxnSpPr/>
            <p:nvPr/>
          </p:nvCxnSpPr>
          <p:spPr>
            <a:xfrm flipH="1">
              <a:off x="1865174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Lige forbindelse 225"/>
            <p:cNvCxnSpPr/>
            <p:nvPr/>
          </p:nvCxnSpPr>
          <p:spPr>
            <a:xfrm flipH="1">
              <a:off x="1877247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Lige forbindelse 226"/>
            <p:cNvCxnSpPr/>
            <p:nvPr/>
          </p:nvCxnSpPr>
          <p:spPr>
            <a:xfrm flipH="1">
              <a:off x="1865174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upper 228"/>
            <p:cNvGrpSpPr/>
            <p:nvPr/>
          </p:nvGrpSpPr>
          <p:grpSpPr>
            <a:xfrm>
              <a:off x="17031" y="2963292"/>
              <a:ext cx="671552" cy="1758835"/>
              <a:chOff x="8660594" y="1878921"/>
              <a:chExt cx="787163" cy="1966913"/>
            </a:xfrm>
            <a:solidFill>
              <a:schemeClr val="bg1">
                <a:lumMod val="75000"/>
              </a:schemeClr>
            </a:solidFill>
          </p:grpSpPr>
          <p:sp>
            <p:nvSpPr>
              <p:cNvPr id="326" name="Tekstfelt 325"/>
              <p:cNvSpPr txBox="1"/>
              <p:nvPr/>
            </p:nvSpPr>
            <p:spPr>
              <a:xfrm>
                <a:off x="8660594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27" name="Tekstfelt 326"/>
              <p:cNvSpPr txBox="1"/>
              <p:nvPr/>
            </p:nvSpPr>
            <p:spPr>
              <a:xfrm>
                <a:off x="8660594" y="2433039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28" name="Tekstfelt 327"/>
              <p:cNvSpPr txBox="1"/>
              <p:nvPr/>
            </p:nvSpPr>
            <p:spPr>
              <a:xfrm>
                <a:off x="8660594" y="2987154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29" name="Tekstfelt 328"/>
              <p:cNvSpPr txBox="1"/>
              <p:nvPr/>
            </p:nvSpPr>
            <p:spPr>
              <a:xfrm>
                <a:off x="8660594" y="3536065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</p:grpSp>
        <p:cxnSp>
          <p:nvCxnSpPr>
            <p:cNvPr id="230" name="Lige forbindelse 229"/>
            <p:cNvCxnSpPr/>
            <p:nvPr/>
          </p:nvCxnSpPr>
          <p:spPr>
            <a:xfrm>
              <a:off x="774919" y="2786874"/>
              <a:ext cx="1781" cy="1799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Lige forbindelse 230"/>
            <p:cNvCxnSpPr/>
            <p:nvPr/>
          </p:nvCxnSpPr>
          <p:spPr>
            <a:xfrm flipH="1">
              <a:off x="680156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Lige forbindelse 232"/>
            <p:cNvCxnSpPr/>
            <p:nvPr/>
          </p:nvCxnSpPr>
          <p:spPr>
            <a:xfrm flipH="1">
              <a:off x="681938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Lige forbindelse 233"/>
            <p:cNvCxnSpPr/>
            <p:nvPr/>
          </p:nvCxnSpPr>
          <p:spPr>
            <a:xfrm flipH="1">
              <a:off x="680156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Lige forbindelse 234"/>
            <p:cNvCxnSpPr/>
            <p:nvPr/>
          </p:nvCxnSpPr>
          <p:spPr>
            <a:xfrm flipH="1">
              <a:off x="681938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Lige forbindelse 235"/>
            <p:cNvCxnSpPr/>
            <p:nvPr/>
          </p:nvCxnSpPr>
          <p:spPr>
            <a:xfrm>
              <a:off x="552792" y="2230931"/>
              <a:ext cx="367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Lige forbindelse 237"/>
            <p:cNvCxnSpPr/>
            <p:nvPr/>
          </p:nvCxnSpPr>
          <p:spPr>
            <a:xfrm>
              <a:off x="2569119" y="1940518"/>
              <a:ext cx="0" cy="291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Lige forbindelse 238"/>
            <p:cNvCxnSpPr/>
            <p:nvPr/>
          </p:nvCxnSpPr>
          <p:spPr>
            <a:xfrm>
              <a:off x="2937365" y="2230931"/>
              <a:ext cx="2" cy="280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Lige forbindelse 239"/>
            <p:cNvCxnSpPr/>
            <p:nvPr/>
          </p:nvCxnSpPr>
          <p:spPr>
            <a:xfrm>
              <a:off x="4227576" y="2233992"/>
              <a:ext cx="0" cy="277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Lige forbindelse 241"/>
            <p:cNvCxnSpPr/>
            <p:nvPr/>
          </p:nvCxnSpPr>
          <p:spPr>
            <a:xfrm flipV="1">
              <a:off x="1730127" y="2231737"/>
              <a:ext cx="0" cy="279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Lige forbindelse 242"/>
            <p:cNvCxnSpPr/>
            <p:nvPr/>
          </p:nvCxnSpPr>
          <p:spPr>
            <a:xfrm>
              <a:off x="552792" y="2233992"/>
              <a:ext cx="1" cy="277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r 1"/>
          <p:cNvGrpSpPr/>
          <p:nvPr/>
        </p:nvGrpSpPr>
        <p:grpSpPr>
          <a:xfrm>
            <a:off x="5114353" y="2058764"/>
            <a:ext cx="2970730" cy="2842438"/>
            <a:chOff x="6707027" y="1937149"/>
            <a:chExt cx="3960973" cy="3789917"/>
          </a:xfrm>
        </p:grpSpPr>
        <p:grpSp>
          <p:nvGrpSpPr>
            <p:cNvPr id="5" name="Grupper 4"/>
            <p:cNvGrpSpPr/>
            <p:nvPr/>
          </p:nvGrpSpPr>
          <p:grpSpPr>
            <a:xfrm>
              <a:off x="6707027" y="1937149"/>
              <a:ext cx="3960973" cy="3789917"/>
              <a:chOff x="5183026" y="2005388"/>
              <a:chExt cx="3749997" cy="3561503"/>
            </a:xfrm>
          </p:grpSpPr>
          <p:cxnSp>
            <p:nvCxnSpPr>
              <p:cNvPr id="248" name="Lige pilforbindelse 247"/>
              <p:cNvCxnSpPr/>
              <p:nvPr/>
            </p:nvCxnSpPr>
            <p:spPr>
              <a:xfrm flipH="1">
                <a:off x="6779063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Lige pilforbindelse 248"/>
              <p:cNvCxnSpPr/>
              <p:nvPr/>
            </p:nvCxnSpPr>
            <p:spPr>
              <a:xfrm>
                <a:off x="7058024" y="2359678"/>
                <a:ext cx="1366144" cy="20860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Lige pilforbindelse 250"/>
              <p:cNvCxnSpPr/>
              <p:nvPr/>
            </p:nvCxnSpPr>
            <p:spPr>
              <a:xfrm>
                <a:off x="7058025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Lige pilforbindelse 251"/>
              <p:cNvCxnSpPr/>
              <p:nvPr/>
            </p:nvCxnSpPr>
            <p:spPr>
              <a:xfrm>
                <a:off x="7058025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Lige pilforbindelse 252"/>
              <p:cNvCxnSpPr/>
              <p:nvPr/>
            </p:nvCxnSpPr>
            <p:spPr>
              <a:xfrm>
                <a:off x="7058024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Lige pilforbindelse 253"/>
              <p:cNvCxnSpPr/>
              <p:nvPr/>
            </p:nvCxnSpPr>
            <p:spPr>
              <a:xfrm flipH="1">
                <a:off x="5554918" y="2359678"/>
                <a:ext cx="1503106" cy="15708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Lige pilforbindelse 254"/>
              <p:cNvCxnSpPr/>
              <p:nvPr/>
            </p:nvCxnSpPr>
            <p:spPr>
              <a:xfrm flipH="1">
                <a:off x="5997036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Lige pilforbindelse 255"/>
              <p:cNvCxnSpPr/>
              <p:nvPr/>
            </p:nvCxnSpPr>
            <p:spPr>
              <a:xfrm flipH="1">
                <a:off x="5825106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Lige pilforbindelse 256"/>
              <p:cNvCxnSpPr/>
              <p:nvPr/>
            </p:nvCxnSpPr>
            <p:spPr>
              <a:xfrm flipH="1">
                <a:off x="6507711" y="2359678"/>
                <a:ext cx="550314" cy="874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Lige pilforbindelse 257"/>
              <p:cNvCxnSpPr/>
              <p:nvPr/>
            </p:nvCxnSpPr>
            <p:spPr>
              <a:xfrm flipH="1">
                <a:off x="5997036" y="3930485"/>
                <a:ext cx="2564095" cy="9602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Lige pilforbindelse 258"/>
              <p:cNvCxnSpPr/>
              <p:nvPr/>
            </p:nvCxnSpPr>
            <p:spPr>
              <a:xfrm>
                <a:off x="5825106" y="2914039"/>
                <a:ext cx="171929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Lige pilforbindelse 259"/>
              <p:cNvCxnSpPr/>
              <p:nvPr/>
            </p:nvCxnSpPr>
            <p:spPr>
              <a:xfrm flipH="1">
                <a:off x="5691880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Lige pilforbindelse 260"/>
              <p:cNvCxnSpPr/>
              <p:nvPr/>
            </p:nvCxnSpPr>
            <p:spPr>
              <a:xfrm flipH="1">
                <a:off x="5600991" y="2522991"/>
                <a:ext cx="2312080" cy="8777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Lige pilforbindelse 263"/>
              <p:cNvCxnSpPr/>
              <p:nvPr/>
            </p:nvCxnSpPr>
            <p:spPr>
              <a:xfrm flipH="1">
                <a:off x="5600991" y="2447163"/>
                <a:ext cx="2007347" cy="9536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Lige pilforbindelse 264"/>
              <p:cNvCxnSpPr/>
              <p:nvPr/>
            </p:nvCxnSpPr>
            <p:spPr>
              <a:xfrm flipH="1">
                <a:off x="5554918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Lige pilforbindelse 266"/>
              <p:cNvCxnSpPr/>
              <p:nvPr/>
            </p:nvCxnSpPr>
            <p:spPr>
              <a:xfrm flipH="1" flipV="1">
                <a:off x="5554918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Lige pilforbindelse 267"/>
              <p:cNvCxnSpPr/>
              <p:nvPr/>
            </p:nvCxnSpPr>
            <p:spPr>
              <a:xfrm flipH="1">
                <a:off x="7864680" y="2914039"/>
                <a:ext cx="42626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Lige pilforbindelse 268"/>
              <p:cNvCxnSpPr/>
              <p:nvPr/>
            </p:nvCxnSpPr>
            <p:spPr>
              <a:xfrm flipH="1">
                <a:off x="5997036" y="3400786"/>
                <a:ext cx="2518022" cy="14899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Lige pilforbindelse 269"/>
              <p:cNvCxnSpPr/>
              <p:nvPr/>
            </p:nvCxnSpPr>
            <p:spPr>
              <a:xfrm flipH="1">
                <a:off x="5997036" y="2522991"/>
                <a:ext cx="205942" cy="23677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Lige pilforbindelse 270"/>
              <p:cNvCxnSpPr/>
              <p:nvPr/>
            </p:nvCxnSpPr>
            <p:spPr>
              <a:xfrm flipH="1">
                <a:off x="6251369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Lige pilforbindelse 271"/>
              <p:cNvCxnSpPr/>
              <p:nvPr/>
            </p:nvCxnSpPr>
            <p:spPr>
              <a:xfrm flipH="1">
                <a:off x="6251369" y="2447163"/>
                <a:ext cx="256342" cy="25928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Lige pilforbindelse 272"/>
              <p:cNvCxnSpPr/>
              <p:nvPr/>
            </p:nvCxnSpPr>
            <p:spPr>
              <a:xfrm flipH="1">
                <a:off x="6251369" y="2914039"/>
                <a:ext cx="203957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Lige pilforbindelse 274"/>
              <p:cNvCxnSpPr/>
              <p:nvPr/>
            </p:nvCxnSpPr>
            <p:spPr>
              <a:xfrm flipH="1">
                <a:off x="6779063" y="2914039"/>
                <a:ext cx="1511880" cy="22985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Lige pilforbindelse 275"/>
              <p:cNvCxnSpPr/>
              <p:nvPr/>
            </p:nvCxnSpPr>
            <p:spPr>
              <a:xfrm flipH="1">
                <a:off x="6779063" y="5040020"/>
                <a:ext cx="1085617" cy="172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Lige pilforbindelse 277"/>
              <p:cNvCxnSpPr/>
              <p:nvPr/>
            </p:nvCxnSpPr>
            <p:spPr>
              <a:xfrm flipH="1">
                <a:off x="7336986" y="4890701"/>
                <a:ext cx="782027" cy="321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Lige pilforbindelse 278"/>
              <p:cNvCxnSpPr/>
              <p:nvPr/>
            </p:nvCxnSpPr>
            <p:spPr>
              <a:xfrm flipH="1" flipV="1">
                <a:off x="5600991" y="3400786"/>
                <a:ext cx="2823177" cy="10449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Lige pilforbindelse 280"/>
              <p:cNvCxnSpPr/>
              <p:nvPr/>
            </p:nvCxnSpPr>
            <p:spPr>
              <a:xfrm flipH="1" flipV="1">
                <a:off x="6202978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Lige pilforbindelse 281"/>
              <p:cNvCxnSpPr/>
              <p:nvPr/>
            </p:nvCxnSpPr>
            <p:spPr>
              <a:xfrm flipV="1">
                <a:off x="6251369" y="4445735"/>
                <a:ext cx="2172799" cy="5942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Lige pilforbindelse 283"/>
              <p:cNvCxnSpPr/>
              <p:nvPr/>
            </p:nvCxnSpPr>
            <p:spPr>
              <a:xfrm>
                <a:off x="7913071" y="2522991"/>
                <a:ext cx="648060" cy="1407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Lige pilforbindelse 284"/>
              <p:cNvCxnSpPr/>
              <p:nvPr/>
            </p:nvCxnSpPr>
            <p:spPr>
              <a:xfrm>
                <a:off x="5600991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Lige pilforbindelse 285"/>
              <p:cNvCxnSpPr/>
              <p:nvPr/>
            </p:nvCxnSpPr>
            <p:spPr>
              <a:xfrm>
                <a:off x="5600991" y="3400786"/>
                <a:ext cx="291406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Lige pilforbindelse 286"/>
              <p:cNvCxnSpPr/>
              <p:nvPr/>
            </p:nvCxnSpPr>
            <p:spPr>
              <a:xfrm flipH="1" flipV="1">
                <a:off x="7913071" y="2522991"/>
                <a:ext cx="511098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Lige pilforbindelse 287"/>
              <p:cNvCxnSpPr/>
              <p:nvPr/>
            </p:nvCxnSpPr>
            <p:spPr>
              <a:xfrm flipH="1">
                <a:off x="5825106" y="2447163"/>
                <a:ext cx="1783232" cy="466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Lige pilforbindelse 291"/>
              <p:cNvCxnSpPr/>
              <p:nvPr/>
            </p:nvCxnSpPr>
            <p:spPr>
              <a:xfrm>
                <a:off x="5825106" y="2914039"/>
                <a:ext cx="2293907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Lige pilforbindelse 292"/>
              <p:cNvCxnSpPr/>
              <p:nvPr/>
            </p:nvCxnSpPr>
            <p:spPr>
              <a:xfrm flipH="1">
                <a:off x="5691880" y="2447163"/>
                <a:ext cx="1916458" cy="19985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Lige pilforbindelse 293"/>
              <p:cNvCxnSpPr/>
              <p:nvPr/>
            </p:nvCxnSpPr>
            <p:spPr>
              <a:xfrm flipV="1">
                <a:off x="5554918" y="2447163"/>
                <a:ext cx="952793" cy="14833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Kombinationstegning 296"/>
              <p:cNvSpPr/>
              <p:nvPr/>
            </p:nvSpPr>
            <p:spPr>
              <a:xfrm>
                <a:off x="6872078" y="2005388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99" name="Kombinationstegning 298"/>
              <p:cNvSpPr/>
              <p:nvPr/>
            </p:nvSpPr>
            <p:spPr>
              <a:xfrm>
                <a:off x="7422392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0" name="Kombinationstegning 299"/>
              <p:cNvSpPr/>
              <p:nvPr/>
            </p:nvSpPr>
            <p:spPr>
              <a:xfrm>
                <a:off x="7913071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2" name="Kombinationstegning 301"/>
              <p:cNvSpPr/>
              <p:nvPr/>
            </p:nvSpPr>
            <p:spPr>
              <a:xfrm>
                <a:off x="8290943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3" name="Kombinationstegning 302"/>
              <p:cNvSpPr/>
              <p:nvPr/>
            </p:nvSpPr>
            <p:spPr>
              <a:xfrm>
                <a:off x="8515058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4" name="Kombinationstegning 303"/>
              <p:cNvSpPr/>
              <p:nvPr/>
            </p:nvSpPr>
            <p:spPr>
              <a:xfrm>
                <a:off x="8561131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6" name="Kombinationstegning 305"/>
              <p:cNvSpPr/>
              <p:nvPr/>
            </p:nvSpPr>
            <p:spPr>
              <a:xfrm>
                <a:off x="8424169" y="4268590"/>
                <a:ext cx="478709" cy="481318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4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Kombinationstegning 306"/>
              <p:cNvSpPr/>
              <p:nvPr/>
            </p:nvSpPr>
            <p:spPr>
              <a:xfrm>
                <a:off x="8119013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9" name="Kombinationstegning 308"/>
              <p:cNvSpPr/>
              <p:nvPr/>
            </p:nvSpPr>
            <p:spPr>
              <a:xfrm>
                <a:off x="7678734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0" name="Kombinationstegning 309"/>
              <p:cNvSpPr/>
              <p:nvPr/>
            </p:nvSpPr>
            <p:spPr>
              <a:xfrm>
                <a:off x="7151040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2" name="Kombinationstegning 311"/>
              <p:cNvSpPr/>
              <p:nvPr/>
            </p:nvSpPr>
            <p:spPr>
              <a:xfrm>
                <a:off x="6593117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3" name="Kombinationstegning 312"/>
              <p:cNvSpPr/>
              <p:nvPr/>
            </p:nvSpPr>
            <p:spPr>
              <a:xfrm>
                <a:off x="6065423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4" name="Kombinationstegning 313"/>
              <p:cNvSpPr/>
              <p:nvPr/>
            </p:nvSpPr>
            <p:spPr>
              <a:xfrm>
                <a:off x="5625144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9" name="Kombinationstegning 318"/>
              <p:cNvSpPr/>
              <p:nvPr/>
            </p:nvSpPr>
            <p:spPr>
              <a:xfrm>
                <a:off x="5319988" y="426859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0" name="Kombinationstegning 319"/>
              <p:cNvSpPr/>
              <p:nvPr/>
            </p:nvSpPr>
            <p:spPr>
              <a:xfrm>
                <a:off x="5183026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1" name="Kombinationstegning 320"/>
              <p:cNvSpPr/>
              <p:nvPr/>
            </p:nvSpPr>
            <p:spPr>
              <a:xfrm>
                <a:off x="5229099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2" name="Kombinationstegning 321"/>
              <p:cNvSpPr/>
              <p:nvPr/>
            </p:nvSpPr>
            <p:spPr>
              <a:xfrm>
                <a:off x="5453214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3" name="Kombinationstegning 322"/>
              <p:cNvSpPr/>
              <p:nvPr/>
            </p:nvSpPr>
            <p:spPr>
              <a:xfrm>
                <a:off x="5831086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5" name="Kombinationstegning 324"/>
              <p:cNvSpPr/>
              <p:nvPr/>
            </p:nvSpPr>
            <p:spPr>
              <a:xfrm>
                <a:off x="6321765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46" name="Kombinationstegning 86"/>
              <p:cNvSpPr/>
              <p:nvPr/>
            </p:nvSpPr>
            <p:spPr>
              <a:xfrm>
                <a:off x="6515772" y="3183123"/>
                <a:ext cx="979521" cy="958440"/>
              </a:xfrm>
              <a:custGeom>
                <a:avLst/>
                <a:gdLst>
                  <a:gd name="connsiteX0" fmla="*/ 0 w 730680"/>
                  <a:gd name="connsiteY0" fmla="*/ 365340 h 730680"/>
                  <a:gd name="connsiteX1" fmla="*/ 365340 w 730680"/>
                  <a:gd name="connsiteY1" fmla="*/ 0 h 730680"/>
                  <a:gd name="connsiteX2" fmla="*/ 730680 w 730680"/>
                  <a:gd name="connsiteY2" fmla="*/ 365340 h 730680"/>
                  <a:gd name="connsiteX3" fmla="*/ 365340 w 730680"/>
                  <a:gd name="connsiteY3" fmla="*/ 730680 h 730680"/>
                  <a:gd name="connsiteX4" fmla="*/ 0 w 730680"/>
                  <a:gd name="connsiteY4" fmla="*/ 365340 h 7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680" h="730680">
                    <a:moveTo>
                      <a:pt x="0" y="365340"/>
                    </a:moveTo>
                    <a:cubicBezTo>
                      <a:pt x="0" y="163568"/>
                      <a:pt x="163568" y="0"/>
                      <a:pt x="365340" y="0"/>
                    </a:cubicBezTo>
                    <a:cubicBezTo>
                      <a:pt x="567112" y="0"/>
                      <a:pt x="730680" y="163568"/>
                      <a:pt x="730680" y="365340"/>
                    </a:cubicBezTo>
                    <a:cubicBezTo>
                      <a:pt x="730680" y="567112"/>
                      <a:pt x="567112" y="730680"/>
                      <a:pt x="365340" y="730680"/>
                    </a:cubicBezTo>
                    <a:cubicBezTo>
                      <a:pt x="163568" y="730680"/>
                      <a:pt x="0" y="567112"/>
                      <a:pt x="0" y="365340"/>
                    </a:cubicBezTo>
                    <a:close/>
                  </a:path>
                </a:pathLst>
              </a:custGeom>
              <a:solidFill>
                <a:schemeClr val="bg1">
                  <a:alpha val="93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632" tIns="84632" rIns="84632" bIns="84632" numCol="1" spcCol="1270" anchor="ctr" anchorCtr="0">
                <a:noAutofit/>
              </a:bodyPr>
              <a:lstStyle/>
              <a:p>
                <a:pPr algn="ctr" defTabSz="3692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375" b="1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7" name="Tekstfelt 246"/>
              <p:cNvSpPr txBox="1"/>
              <p:nvPr/>
            </p:nvSpPr>
            <p:spPr>
              <a:xfrm>
                <a:off x="6473937" y="3482521"/>
                <a:ext cx="1062174" cy="37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350" b="1" dirty="0"/>
                  <a:t>Borgerne</a:t>
                </a:r>
              </a:p>
            </p:txBody>
          </p:sp>
        </p:grpSp>
        <p:pic>
          <p:nvPicPr>
            <p:cNvPr id="122" name="Billed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250" y="2377490"/>
              <a:ext cx="595390" cy="124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felt 3"/>
          <p:cNvSpPr txBox="1"/>
          <p:nvPr/>
        </p:nvSpPr>
        <p:spPr>
          <a:xfrm>
            <a:off x="7710959" y="3960455"/>
            <a:ext cx="3497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00" dirty="0" smtClean="0"/>
              <a:t>Enhed</a:t>
            </a:r>
            <a:endParaRPr lang="da-DK" sz="500" dirty="0"/>
          </a:p>
        </p:txBody>
      </p:sp>
      <p:cxnSp>
        <p:nvCxnSpPr>
          <p:cNvPr id="125" name="Lige pilforbindelse 124"/>
          <p:cNvCxnSpPr>
            <a:stCxn id="309" idx="1"/>
          </p:cNvCxnSpPr>
          <p:nvPr/>
        </p:nvCxnSpPr>
        <p:spPr>
          <a:xfrm flipV="1">
            <a:off x="7238747" y="3974433"/>
            <a:ext cx="453677" cy="5062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ge pilforbindelse 127"/>
          <p:cNvCxnSpPr>
            <a:stCxn id="304" idx="0"/>
          </p:cNvCxnSpPr>
          <p:nvPr/>
        </p:nvCxnSpPr>
        <p:spPr>
          <a:xfrm flipH="1">
            <a:off x="7689425" y="3595185"/>
            <a:ext cx="101047" cy="37889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ge pilforbindelse 130"/>
          <p:cNvCxnSpPr>
            <a:stCxn id="302" idx="0"/>
          </p:cNvCxnSpPr>
          <p:nvPr/>
        </p:nvCxnSpPr>
        <p:spPr>
          <a:xfrm>
            <a:off x="7576430" y="2783958"/>
            <a:ext cx="79965" cy="119012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ge pilforbindelse 133"/>
          <p:cNvCxnSpPr>
            <a:stCxn id="319" idx="2"/>
          </p:cNvCxnSpPr>
          <p:nvPr/>
        </p:nvCxnSpPr>
        <p:spPr>
          <a:xfrm flipV="1">
            <a:off x="5517465" y="4001495"/>
            <a:ext cx="2164507" cy="491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717452" y="564774"/>
            <a:ext cx="8159262" cy="570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latin typeface="+mn-lt"/>
                <a:ea typeface="Gill Sans Light" charset="0"/>
                <a:cs typeface="Gill Sans Light" charset="0"/>
              </a:rPr>
              <a:t>Ofte med myndighed som en meget central aktør!</a:t>
            </a:r>
            <a:endParaRPr lang="da-DK" sz="3600" dirty="0">
              <a:latin typeface="+mn-lt"/>
              <a:ea typeface="Gill Sans Light" charset="0"/>
              <a:cs typeface="Gill Sans Light" charset="0"/>
            </a:endParaRPr>
          </a:p>
        </p:txBody>
      </p:sp>
      <p:sp>
        <p:nvSpPr>
          <p:cNvPr id="146" name="Højrepil 145"/>
          <p:cNvSpPr/>
          <p:nvPr/>
        </p:nvSpPr>
        <p:spPr>
          <a:xfrm>
            <a:off x="4627818" y="3120677"/>
            <a:ext cx="465276" cy="69900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50"/>
          </a:p>
        </p:txBody>
      </p:sp>
      <p:grpSp>
        <p:nvGrpSpPr>
          <p:cNvPr id="3" name="Grupper 2"/>
          <p:cNvGrpSpPr/>
          <p:nvPr/>
        </p:nvGrpSpPr>
        <p:grpSpPr>
          <a:xfrm>
            <a:off x="1107387" y="2036424"/>
            <a:ext cx="3397221" cy="3109829"/>
            <a:chOff x="17031" y="1557372"/>
            <a:chExt cx="4529629" cy="4146438"/>
          </a:xfrm>
        </p:grpSpPr>
        <p:sp>
          <p:nvSpPr>
            <p:cNvPr id="148" name="Tekstfelt 147"/>
            <p:cNvSpPr txBox="1"/>
            <p:nvPr/>
          </p:nvSpPr>
          <p:spPr>
            <a:xfrm>
              <a:off x="2011741" y="1557372"/>
              <a:ext cx="112569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1200" b="1"/>
                <a:t>Kommune</a:t>
              </a:r>
              <a:endParaRPr lang="da-DK" sz="1200" b="1" dirty="0"/>
            </a:p>
          </p:txBody>
        </p:sp>
        <p:sp>
          <p:nvSpPr>
            <p:cNvPr id="149" name="Tekstfelt 148"/>
            <p:cNvSpPr txBox="1"/>
            <p:nvPr/>
          </p:nvSpPr>
          <p:spPr>
            <a:xfrm>
              <a:off x="235078" y="2496270"/>
              <a:ext cx="633080" cy="292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4" name="Tekstfelt 153"/>
            <p:cNvSpPr txBox="1"/>
            <p:nvPr/>
          </p:nvSpPr>
          <p:spPr>
            <a:xfrm>
              <a:off x="1413755" y="2496270"/>
              <a:ext cx="633080" cy="2923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5" name="Tekstfelt 154"/>
            <p:cNvSpPr txBox="1"/>
            <p:nvPr/>
          </p:nvSpPr>
          <p:spPr>
            <a:xfrm>
              <a:off x="2626324" y="2496270"/>
              <a:ext cx="633080" cy="2923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sp>
          <p:nvSpPr>
            <p:cNvPr id="157" name="Tekstfelt 156"/>
            <p:cNvSpPr txBox="1"/>
            <p:nvPr/>
          </p:nvSpPr>
          <p:spPr>
            <a:xfrm>
              <a:off x="3913580" y="2496268"/>
              <a:ext cx="633080" cy="292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sz="825"/>
                <a:t>Center</a:t>
              </a:r>
              <a:endParaRPr lang="da-DK" sz="825" dirty="0"/>
            </a:p>
          </p:txBody>
        </p:sp>
        <p:grpSp>
          <p:nvGrpSpPr>
            <p:cNvPr id="158" name="Grupper 157"/>
            <p:cNvGrpSpPr/>
            <p:nvPr/>
          </p:nvGrpSpPr>
          <p:grpSpPr>
            <a:xfrm>
              <a:off x="2410451" y="2963291"/>
              <a:ext cx="671552" cy="2740519"/>
              <a:chOff x="8660593" y="1878921"/>
              <a:chExt cx="787163" cy="306473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43" name="Tekstfelt 342"/>
              <p:cNvSpPr txBox="1"/>
              <p:nvPr/>
            </p:nvSpPr>
            <p:spPr>
              <a:xfrm>
                <a:off x="8660593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45" name="Tekstfelt 344"/>
              <p:cNvSpPr txBox="1"/>
              <p:nvPr/>
            </p:nvSpPr>
            <p:spPr>
              <a:xfrm>
                <a:off x="8660593" y="2433038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46" name="Tekstfelt 345"/>
              <p:cNvSpPr txBox="1"/>
              <p:nvPr/>
            </p:nvSpPr>
            <p:spPr>
              <a:xfrm>
                <a:off x="8660593" y="298715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7" name="Tekstfelt 346"/>
              <p:cNvSpPr txBox="1"/>
              <p:nvPr/>
            </p:nvSpPr>
            <p:spPr>
              <a:xfrm>
                <a:off x="8660593" y="352389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8" name="Tekstfelt 347"/>
              <p:cNvSpPr txBox="1"/>
              <p:nvPr/>
            </p:nvSpPr>
            <p:spPr>
              <a:xfrm>
                <a:off x="8660593" y="4084976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  <p:sp>
            <p:nvSpPr>
              <p:cNvPr id="350" name="Tekstfelt 349"/>
              <p:cNvSpPr txBox="1"/>
              <p:nvPr/>
            </p:nvSpPr>
            <p:spPr>
              <a:xfrm>
                <a:off x="8660593" y="4633887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/>
                  <a:t>Enhed 6</a:t>
                </a:r>
                <a:endParaRPr lang="da-DK" sz="750" dirty="0"/>
              </a:p>
            </p:txBody>
          </p:sp>
        </p:grpSp>
        <p:cxnSp>
          <p:nvCxnSpPr>
            <p:cNvPr id="161" name="Lige forbindelse 160"/>
            <p:cNvCxnSpPr/>
            <p:nvPr/>
          </p:nvCxnSpPr>
          <p:spPr>
            <a:xfrm>
              <a:off x="3154487" y="2786874"/>
              <a:ext cx="0" cy="2772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ge forbindelse 163"/>
            <p:cNvCxnSpPr/>
            <p:nvPr/>
          </p:nvCxnSpPr>
          <p:spPr>
            <a:xfrm flipV="1">
              <a:off x="3052036" y="5559168"/>
              <a:ext cx="8338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ge forbindelse 166"/>
            <p:cNvCxnSpPr/>
            <p:nvPr/>
          </p:nvCxnSpPr>
          <p:spPr>
            <a:xfrm flipH="1">
              <a:off x="3059724" y="5056995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ge forbindelse 168"/>
            <p:cNvCxnSpPr/>
            <p:nvPr/>
          </p:nvCxnSpPr>
          <p:spPr>
            <a:xfrm flipH="1">
              <a:off x="3059724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ge forbindelse 169"/>
            <p:cNvCxnSpPr/>
            <p:nvPr/>
          </p:nvCxnSpPr>
          <p:spPr>
            <a:xfrm flipH="1">
              <a:off x="3061506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ge forbindelse 170"/>
            <p:cNvCxnSpPr/>
            <p:nvPr/>
          </p:nvCxnSpPr>
          <p:spPr>
            <a:xfrm flipH="1">
              <a:off x="3059724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Lige forbindelse 175"/>
            <p:cNvCxnSpPr/>
            <p:nvPr/>
          </p:nvCxnSpPr>
          <p:spPr>
            <a:xfrm flipH="1">
              <a:off x="3061506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upper 176"/>
            <p:cNvGrpSpPr/>
            <p:nvPr/>
          </p:nvGrpSpPr>
          <p:grpSpPr>
            <a:xfrm>
              <a:off x="3697929" y="2963291"/>
              <a:ext cx="671552" cy="2249677"/>
              <a:chOff x="8644596" y="1878921"/>
              <a:chExt cx="787162" cy="251582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36" name="Tekstfelt 335"/>
              <p:cNvSpPr txBox="1"/>
              <p:nvPr/>
            </p:nvSpPr>
            <p:spPr>
              <a:xfrm>
                <a:off x="8644596" y="1878921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7" name="Tekstfelt 336"/>
              <p:cNvSpPr txBox="1"/>
              <p:nvPr/>
            </p:nvSpPr>
            <p:spPr>
              <a:xfrm>
                <a:off x="8644596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9" name="Tekstfelt 338"/>
              <p:cNvSpPr txBox="1"/>
              <p:nvPr/>
            </p:nvSpPr>
            <p:spPr>
              <a:xfrm>
                <a:off x="8644596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41" name="Tekstfelt 340"/>
              <p:cNvSpPr txBox="1"/>
              <p:nvPr/>
            </p:nvSpPr>
            <p:spPr>
              <a:xfrm>
                <a:off x="8644596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42" name="Tekstfelt 341"/>
              <p:cNvSpPr txBox="1"/>
              <p:nvPr/>
            </p:nvSpPr>
            <p:spPr>
              <a:xfrm>
                <a:off x="8644596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178" name="Lige forbindelse 177"/>
            <p:cNvCxnSpPr/>
            <p:nvPr/>
          </p:nvCxnSpPr>
          <p:spPr>
            <a:xfrm>
              <a:off x="4455604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ge forbindelse 178"/>
            <p:cNvCxnSpPr/>
            <p:nvPr/>
          </p:nvCxnSpPr>
          <p:spPr>
            <a:xfrm flipH="1">
              <a:off x="4360841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ge forbindelse 203"/>
            <p:cNvCxnSpPr/>
            <p:nvPr/>
          </p:nvCxnSpPr>
          <p:spPr>
            <a:xfrm flipH="1">
              <a:off x="4360841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Lige forbindelse 207"/>
            <p:cNvCxnSpPr/>
            <p:nvPr/>
          </p:nvCxnSpPr>
          <p:spPr>
            <a:xfrm flipH="1">
              <a:off x="4348975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Lige forbindelse 215"/>
            <p:cNvCxnSpPr/>
            <p:nvPr/>
          </p:nvCxnSpPr>
          <p:spPr>
            <a:xfrm flipH="1">
              <a:off x="4360841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Lige forbindelse 217"/>
            <p:cNvCxnSpPr/>
            <p:nvPr/>
          </p:nvCxnSpPr>
          <p:spPr>
            <a:xfrm flipH="1">
              <a:off x="4335327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upper 218"/>
            <p:cNvGrpSpPr/>
            <p:nvPr/>
          </p:nvGrpSpPr>
          <p:grpSpPr>
            <a:xfrm>
              <a:off x="1200470" y="2963291"/>
              <a:ext cx="685202" cy="2249677"/>
              <a:chOff x="8644595" y="1878921"/>
              <a:chExt cx="803163" cy="251582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31" name="Tekstfelt 330"/>
              <p:cNvSpPr txBox="1"/>
              <p:nvPr/>
            </p:nvSpPr>
            <p:spPr>
              <a:xfrm>
                <a:off x="8660594" y="1878921"/>
                <a:ext cx="787164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32" name="Tekstfelt 331"/>
              <p:cNvSpPr txBox="1"/>
              <p:nvPr/>
            </p:nvSpPr>
            <p:spPr>
              <a:xfrm>
                <a:off x="8660594" y="2433038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33" name="Tekstfelt 332"/>
              <p:cNvSpPr txBox="1"/>
              <p:nvPr/>
            </p:nvSpPr>
            <p:spPr>
              <a:xfrm>
                <a:off x="8660594" y="298715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34" name="Tekstfelt 333"/>
              <p:cNvSpPr txBox="1"/>
              <p:nvPr/>
            </p:nvSpPr>
            <p:spPr>
              <a:xfrm>
                <a:off x="8660594" y="3536065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  <p:sp>
            <p:nvSpPr>
              <p:cNvPr id="335" name="Tekstfelt 334"/>
              <p:cNvSpPr txBox="1"/>
              <p:nvPr/>
            </p:nvSpPr>
            <p:spPr>
              <a:xfrm>
                <a:off x="8644595" y="4084976"/>
                <a:ext cx="787162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5</a:t>
                </a:r>
              </a:p>
            </p:txBody>
          </p:sp>
        </p:grpSp>
        <p:cxnSp>
          <p:nvCxnSpPr>
            <p:cNvPr id="220" name="Lige forbindelse 219"/>
            <p:cNvCxnSpPr/>
            <p:nvPr/>
          </p:nvCxnSpPr>
          <p:spPr>
            <a:xfrm>
              <a:off x="1972010" y="2786874"/>
              <a:ext cx="1781" cy="2281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Lige forbindelse 220"/>
            <p:cNvCxnSpPr/>
            <p:nvPr/>
          </p:nvCxnSpPr>
          <p:spPr>
            <a:xfrm flipH="1">
              <a:off x="1877247" y="5070643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Lige forbindelse 222"/>
            <p:cNvCxnSpPr/>
            <p:nvPr/>
          </p:nvCxnSpPr>
          <p:spPr>
            <a:xfrm flipH="1">
              <a:off x="1877247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Lige forbindelse 223"/>
            <p:cNvCxnSpPr/>
            <p:nvPr/>
          </p:nvCxnSpPr>
          <p:spPr>
            <a:xfrm flipH="1">
              <a:off x="1865174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Lige forbindelse 225"/>
            <p:cNvCxnSpPr/>
            <p:nvPr/>
          </p:nvCxnSpPr>
          <p:spPr>
            <a:xfrm flipH="1">
              <a:off x="1877247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Lige forbindelse 226"/>
            <p:cNvCxnSpPr/>
            <p:nvPr/>
          </p:nvCxnSpPr>
          <p:spPr>
            <a:xfrm flipH="1">
              <a:off x="1865174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upper 228"/>
            <p:cNvGrpSpPr/>
            <p:nvPr/>
          </p:nvGrpSpPr>
          <p:grpSpPr>
            <a:xfrm>
              <a:off x="17031" y="2963292"/>
              <a:ext cx="671552" cy="1758835"/>
              <a:chOff x="8660594" y="1878921"/>
              <a:chExt cx="787163" cy="1966913"/>
            </a:xfrm>
            <a:solidFill>
              <a:schemeClr val="bg1">
                <a:lumMod val="75000"/>
              </a:schemeClr>
            </a:solidFill>
          </p:grpSpPr>
          <p:sp>
            <p:nvSpPr>
              <p:cNvPr id="326" name="Tekstfelt 325"/>
              <p:cNvSpPr txBox="1"/>
              <p:nvPr/>
            </p:nvSpPr>
            <p:spPr>
              <a:xfrm>
                <a:off x="8660594" y="1878921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1</a:t>
                </a:r>
              </a:p>
            </p:txBody>
          </p:sp>
          <p:sp>
            <p:nvSpPr>
              <p:cNvPr id="327" name="Tekstfelt 326"/>
              <p:cNvSpPr txBox="1"/>
              <p:nvPr/>
            </p:nvSpPr>
            <p:spPr>
              <a:xfrm>
                <a:off x="8660594" y="2433039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2</a:t>
                </a:r>
              </a:p>
            </p:txBody>
          </p:sp>
          <p:sp>
            <p:nvSpPr>
              <p:cNvPr id="328" name="Tekstfelt 327"/>
              <p:cNvSpPr txBox="1"/>
              <p:nvPr/>
            </p:nvSpPr>
            <p:spPr>
              <a:xfrm>
                <a:off x="8660594" y="2987154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3</a:t>
                </a:r>
              </a:p>
            </p:txBody>
          </p:sp>
          <p:sp>
            <p:nvSpPr>
              <p:cNvPr id="329" name="Tekstfelt 328"/>
              <p:cNvSpPr txBox="1"/>
              <p:nvPr/>
            </p:nvSpPr>
            <p:spPr>
              <a:xfrm>
                <a:off x="8660594" y="3536065"/>
                <a:ext cx="787163" cy="309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a-DK" sz="750" dirty="0"/>
                  <a:t>Enhed 4</a:t>
                </a:r>
              </a:p>
            </p:txBody>
          </p:sp>
        </p:grpSp>
        <p:cxnSp>
          <p:nvCxnSpPr>
            <p:cNvPr id="230" name="Lige forbindelse 229"/>
            <p:cNvCxnSpPr/>
            <p:nvPr/>
          </p:nvCxnSpPr>
          <p:spPr>
            <a:xfrm>
              <a:off x="774919" y="2786874"/>
              <a:ext cx="1781" cy="1799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Lige forbindelse 230"/>
            <p:cNvCxnSpPr/>
            <p:nvPr/>
          </p:nvCxnSpPr>
          <p:spPr>
            <a:xfrm flipH="1">
              <a:off x="680156" y="458655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Lige forbindelse 232"/>
            <p:cNvCxnSpPr/>
            <p:nvPr/>
          </p:nvCxnSpPr>
          <p:spPr>
            <a:xfrm flipH="1">
              <a:off x="681938" y="4084386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Lige forbindelse 233"/>
            <p:cNvCxnSpPr/>
            <p:nvPr/>
          </p:nvCxnSpPr>
          <p:spPr>
            <a:xfrm flipH="1">
              <a:off x="680156" y="3600881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Lige forbindelse 234"/>
            <p:cNvCxnSpPr/>
            <p:nvPr/>
          </p:nvCxnSpPr>
          <p:spPr>
            <a:xfrm flipH="1">
              <a:off x="681938" y="3098708"/>
              <a:ext cx="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Lige forbindelse 235"/>
            <p:cNvCxnSpPr/>
            <p:nvPr/>
          </p:nvCxnSpPr>
          <p:spPr>
            <a:xfrm>
              <a:off x="552792" y="2230931"/>
              <a:ext cx="36747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Lige forbindelse 237"/>
            <p:cNvCxnSpPr/>
            <p:nvPr/>
          </p:nvCxnSpPr>
          <p:spPr>
            <a:xfrm>
              <a:off x="2569119" y="1940518"/>
              <a:ext cx="0" cy="291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Lige forbindelse 238"/>
            <p:cNvCxnSpPr/>
            <p:nvPr/>
          </p:nvCxnSpPr>
          <p:spPr>
            <a:xfrm>
              <a:off x="2937365" y="2230931"/>
              <a:ext cx="2" cy="280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Lige forbindelse 239"/>
            <p:cNvCxnSpPr/>
            <p:nvPr/>
          </p:nvCxnSpPr>
          <p:spPr>
            <a:xfrm>
              <a:off x="4227576" y="2233992"/>
              <a:ext cx="0" cy="277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Lige forbindelse 241"/>
            <p:cNvCxnSpPr/>
            <p:nvPr/>
          </p:nvCxnSpPr>
          <p:spPr>
            <a:xfrm flipV="1">
              <a:off x="1730127" y="2231737"/>
              <a:ext cx="0" cy="279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Lige forbindelse 242"/>
            <p:cNvCxnSpPr/>
            <p:nvPr/>
          </p:nvCxnSpPr>
          <p:spPr>
            <a:xfrm>
              <a:off x="552792" y="2233992"/>
              <a:ext cx="1" cy="277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r 1"/>
          <p:cNvGrpSpPr/>
          <p:nvPr/>
        </p:nvGrpSpPr>
        <p:grpSpPr>
          <a:xfrm>
            <a:off x="5114353" y="2058764"/>
            <a:ext cx="2970730" cy="2842438"/>
            <a:chOff x="6707027" y="1937149"/>
            <a:chExt cx="3960973" cy="3789917"/>
          </a:xfrm>
        </p:grpSpPr>
        <p:grpSp>
          <p:nvGrpSpPr>
            <p:cNvPr id="5" name="Grupper 4"/>
            <p:cNvGrpSpPr/>
            <p:nvPr/>
          </p:nvGrpSpPr>
          <p:grpSpPr>
            <a:xfrm>
              <a:off x="6707027" y="1937149"/>
              <a:ext cx="3960973" cy="3789917"/>
              <a:chOff x="5183026" y="2005388"/>
              <a:chExt cx="3749997" cy="3561503"/>
            </a:xfrm>
          </p:grpSpPr>
          <p:cxnSp>
            <p:nvCxnSpPr>
              <p:cNvPr id="248" name="Lige pilforbindelse 247"/>
              <p:cNvCxnSpPr/>
              <p:nvPr/>
            </p:nvCxnSpPr>
            <p:spPr>
              <a:xfrm flipH="1">
                <a:off x="6779063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Lige pilforbindelse 248"/>
              <p:cNvCxnSpPr/>
              <p:nvPr/>
            </p:nvCxnSpPr>
            <p:spPr>
              <a:xfrm>
                <a:off x="7058024" y="2359678"/>
                <a:ext cx="1366144" cy="20860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Lige pilforbindelse 250"/>
              <p:cNvCxnSpPr/>
              <p:nvPr/>
            </p:nvCxnSpPr>
            <p:spPr>
              <a:xfrm>
                <a:off x="7058025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Lige pilforbindelse 251"/>
              <p:cNvCxnSpPr/>
              <p:nvPr/>
            </p:nvCxnSpPr>
            <p:spPr>
              <a:xfrm>
                <a:off x="7058025" y="2359678"/>
                <a:ext cx="278961" cy="28529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Lige pilforbindelse 252"/>
              <p:cNvCxnSpPr/>
              <p:nvPr/>
            </p:nvCxnSpPr>
            <p:spPr>
              <a:xfrm>
                <a:off x="7058024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Lige pilforbindelse 253"/>
              <p:cNvCxnSpPr/>
              <p:nvPr/>
            </p:nvCxnSpPr>
            <p:spPr>
              <a:xfrm flipH="1">
                <a:off x="5554918" y="2359678"/>
                <a:ext cx="1503106" cy="15708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Lige pilforbindelse 254"/>
              <p:cNvCxnSpPr/>
              <p:nvPr/>
            </p:nvCxnSpPr>
            <p:spPr>
              <a:xfrm flipH="1">
                <a:off x="5997036" y="2359678"/>
                <a:ext cx="1060989" cy="2531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Lige pilforbindelse 255"/>
              <p:cNvCxnSpPr/>
              <p:nvPr/>
            </p:nvCxnSpPr>
            <p:spPr>
              <a:xfrm flipH="1">
                <a:off x="5825106" y="2359678"/>
                <a:ext cx="1232918" cy="554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Lige pilforbindelse 256"/>
              <p:cNvCxnSpPr/>
              <p:nvPr/>
            </p:nvCxnSpPr>
            <p:spPr>
              <a:xfrm flipH="1">
                <a:off x="6507711" y="2359678"/>
                <a:ext cx="550314" cy="874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Lige pilforbindelse 257"/>
              <p:cNvCxnSpPr/>
              <p:nvPr/>
            </p:nvCxnSpPr>
            <p:spPr>
              <a:xfrm flipH="1">
                <a:off x="5997036" y="3930485"/>
                <a:ext cx="2564095" cy="9602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Lige pilforbindelse 258"/>
              <p:cNvCxnSpPr/>
              <p:nvPr/>
            </p:nvCxnSpPr>
            <p:spPr>
              <a:xfrm>
                <a:off x="5825106" y="2914039"/>
                <a:ext cx="171929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Lige pilforbindelse 259"/>
              <p:cNvCxnSpPr/>
              <p:nvPr/>
            </p:nvCxnSpPr>
            <p:spPr>
              <a:xfrm flipH="1">
                <a:off x="5691880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Lige pilforbindelse 260"/>
              <p:cNvCxnSpPr/>
              <p:nvPr/>
            </p:nvCxnSpPr>
            <p:spPr>
              <a:xfrm flipH="1">
                <a:off x="5600991" y="2522991"/>
                <a:ext cx="2312080" cy="8777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Lige pilforbindelse 263"/>
              <p:cNvCxnSpPr/>
              <p:nvPr/>
            </p:nvCxnSpPr>
            <p:spPr>
              <a:xfrm flipH="1">
                <a:off x="5600991" y="2447163"/>
                <a:ext cx="2007347" cy="9536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Lige pilforbindelse 264"/>
              <p:cNvCxnSpPr/>
              <p:nvPr/>
            </p:nvCxnSpPr>
            <p:spPr>
              <a:xfrm flipH="1">
                <a:off x="5554918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Lige pilforbindelse 266"/>
              <p:cNvCxnSpPr/>
              <p:nvPr/>
            </p:nvCxnSpPr>
            <p:spPr>
              <a:xfrm flipH="1" flipV="1">
                <a:off x="5554918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Lige pilforbindelse 267"/>
              <p:cNvCxnSpPr/>
              <p:nvPr/>
            </p:nvCxnSpPr>
            <p:spPr>
              <a:xfrm flipH="1">
                <a:off x="7864680" y="2914039"/>
                <a:ext cx="42626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Lige pilforbindelse 268"/>
              <p:cNvCxnSpPr/>
              <p:nvPr/>
            </p:nvCxnSpPr>
            <p:spPr>
              <a:xfrm flipH="1">
                <a:off x="5997036" y="3400786"/>
                <a:ext cx="2518022" cy="14899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Lige pilforbindelse 269"/>
              <p:cNvCxnSpPr/>
              <p:nvPr/>
            </p:nvCxnSpPr>
            <p:spPr>
              <a:xfrm flipH="1">
                <a:off x="5997036" y="2522991"/>
                <a:ext cx="205942" cy="23677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Lige pilforbindelse 270"/>
              <p:cNvCxnSpPr/>
              <p:nvPr/>
            </p:nvCxnSpPr>
            <p:spPr>
              <a:xfrm flipH="1">
                <a:off x="6251369" y="3930485"/>
                <a:ext cx="2309762" cy="11095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Lige pilforbindelse 271"/>
              <p:cNvCxnSpPr/>
              <p:nvPr/>
            </p:nvCxnSpPr>
            <p:spPr>
              <a:xfrm flipH="1">
                <a:off x="6251369" y="2447163"/>
                <a:ext cx="256342" cy="25928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Lige pilforbindelse 272"/>
              <p:cNvCxnSpPr/>
              <p:nvPr/>
            </p:nvCxnSpPr>
            <p:spPr>
              <a:xfrm flipH="1">
                <a:off x="6251369" y="2914039"/>
                <a:ext cx="2039573" cy="2125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Lige pilforbindelse 275"/>
              <p:cNvCxnSpPr/>
              <p:nvPr/>
            </p:nvCxnSpPr>
            <p:spPr>
              <a:xfrm flipH="1">
                <a:off x="6779063" y="5040020"/>
                <a:ext cx="1085617" cy="172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Lige pilforbindelse 277"/>
              <p:cNvCxnSpPr/>
              <p:nvPr/>
            </p:nvCxnSpPr>
            <p:spPr>
              <a:xfrm flipH="1">
                <a:off x="7336986" y="4890701"/>
                <a:ext cx="782027" cy="3219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Lige pilforbindelse 278"/>
              <p:cNvCxnSpPr/>
              <p:nvPr/>
            </p:nvCxnSpPr>
            <p:spPr>
              <a:xfrm flipH="1" flipV="1">
                <a:off x="5600991" y="3400786"/>
                <a:ext cx="2823177" cy="10449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Lige pilforbindelse 280"/>
              <p:cNvCxnSpPr/>
              <p:nvPr/>
            </p:nvCxnSpPr>
            <p:spPr>
              <a:xfrm flipH="1" flipV="1">
                <a:off x="6202978" y="2522991"/>
                <a:ext cx="2221191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Lige pilforbindelse 281"/>
              <p:cNvCxnSpPr/>
              <p:nvPr/>
            </p:nvCxnSpPr>
            <p:spPr>
              <a:xfrm flipV="1">
                <a:off x="6251369" y="4445735"/>
                <a:ext cx="2172799" cy="5942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Lige pilforbindelse 283"/>
              <p:cNvCxnSpPr/>
              <p:nvPr/>
            </p:nvCxnSpPr>
            <p:spPr>
              <a:xfrm>
                <a:off x="7913071" y="2522991"/>
                <a:ext cx="648060" cy="1407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Lige pilforbindelse 284"/>
              <p:cNvCxnSpPr/>
              <p:nvPr/>
            </p:nvCxnSpPr>
            <p:spPr>
              <a:xfrm>
                <a:off x="5600991" y="3400786"/>
                <a:ext cx="2960140" cy="5296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Lige pilforbindelse 286"/>
              <p:cNvCxnSpPr/>
              <p:nvPr/>
            </p:nvCxnSpPr>
            <p:spPr>
              <a:xfrm flipH="1" flipV="1">
                <a:off x="7913071" y="2522991"/>
                <a:ext cx="511098" cy="19227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Lige pilforbindelse 287"/>
              <p:cNvCxnSpPr/>
              <p:nvPr/>
            </p:nvCxnSpPr>
            <p:spPr>
              <a:xfrm flipH="1">
                <a:off x="5825106" y="2447163"/>
                <a:ext cx="1783232" cy="4668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Lige pilforbindelse 291"/>
              <p:cNvCxnSpPr/>
              <p:nvPr/>
            </p:nvCxnSpPr>
            <p:spPr>
              <a:xfrm>
                <a:off x="5825106" y="2914039"/>
                <a:ext cx="2293907" cy="19766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Lige pilforbindelse 292"/>
              <p:cNvCxnSpPr/>
              <p:nvPr/>
            </p:nvCxnSpPr>
            <p:spPr>
              <a:xfrm flipH="1">
                <a:off x="5691880" y="2447163"/>
                <a:ext cx="1916458" cy="19985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Lige pilforbindelse 293"/>
              <p:cNvCxnSpPr/>
              <p:nvPr/>
            </p:nvCxnSpPr>
            <p:spPr>
              <a:xfrm flipV="1">
                <a:off x="5554918" y="2447163"/>
                <a:ext cx="952793" cy="14833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Kombinationstegning 296"/>
              <p:cNvSpPr/>
              <p:nvPr/>
            </p:nvSpPr>
            <p:spPr>
              <a:xfrm>
                <a:off x="6872078" y="2005388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99" name="Kombinationstegning 298"/>
              <p:cNvSpPr/>
              <p:nvPr/>
            </p:nvSpPr>
            <p:spPr>
              <a:xfrm>
                <a:off x="7422392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0" name="Kombinationstegning 299"/>
              <p:cNvSpPr/>
              <p:nvPr/>
            </p:nvSpPr>
            <p:spPr>
              <a:xfrm>
                <a:off x="7913071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2" name="Kombinationstegning 301"/>
              <p:cNvSpPr/>
              <p:nvPr/>
            </p:nvSpPr>
            <p:spPr>
              <a:xfrm>
                <a:off x="8290943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3" name="Kombinationstegning 302"/>
              <p:cNvSpPr/>
              <p:nvPr/>
            </p:nvSpPr>
            <p:spPr>
              <a:xfrm>
                <a:off x="8515058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4" name="Kombinationstegning 303"/>
              <p:cNvSpPr/>
              <p:nvPr/>
            </p:nvSpPr>
            <p:spPr>
              <a:xfrm>
                <a:off x="8561131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6" name="Kombinationstegning 305"/>
              <p:cNvSpPr/>
              <p:nvPr/>
            </p:nvSpPr>
            <p:spPr>
              <a:xfrm>
                <a:off x="8424169" y="4268590"/>
                <a:ext cx="478709" cy="481318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4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Kombinationstegning 306"/>
              <p:cNvSpPr/>
              <p:nvPr/>
            </p:nvSpPr>
            <p:spPr>
              <a:xfrm>
                <a:off x="8119013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09" name="Kombinationstegning 308"/>
              <p:cNvSpPr/>
              <p:nvPr/>
            </p:nvSpPr>
            <p:spPr>
              <a:xfrm>
                <a:off x="7678734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0" name="Kombinationstegning 309"/>
              <p:cNvSpPr/>
              <p:nvPr/>
            </p:nvSpPr>
            <p:spPr>
              <a:xfrm>
                <a:off x="7151040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2" name="Kombinationstegning 311"/>
              <p:cNvSpPr/>
              <p:nvPr/>
            </p:nvSpPr>
            <p:spPr>
              <a:xfrm>
                <a:off x="6593117" y="5212602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3" name="Kombinationstegning 312"/>
              <p:cNvSpPr/>
              <p:nvPr/>
            </p:nvSpPr>
            <p:spPr>
              <a:xfrm>
                <a:off x="6065423" y="5040019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4" name="Kombinationstegning 313"/>
              <p:cNvSpPr/>
              <p:nvPr/>
            </p:nvSpPr>
            <p:spPr>
              <a:xfrm>
                <a:off x="5625144" y="4713556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19" name="Kombinationstegning 318"/>
              <p:cNvSpPr/>
              <p:nvPr/>
            </p:nvSpPr>
            <p:spPr>
              <a:xfrm>
                <a:off x="5319988" y="426859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0" name="Kombinationstegning 319"/>
              <p:cNvSpPr/>
              <p:nvPr/>
            </p:nvSpPr>
            <p:spPr>
              <a:xfrm>
                <a:off x="5183026" y="3753340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1" name="Kombinationstegning 320"/>
              <p:cNvSpPr/>
              <p:nvPr/>
            </p:nvSpPr>
            <p:spPr>
              <a:xfrm>
                <a:off x="5229099" y="3223641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2" name="Kombinationstegning 321"/>
              <p:cNvSpPr/>
              <p:nvPr/>
            </p:nvSpPr>
            <p:spPr>
              <a:xfrm>
                <a:off x="5453214" y="2736894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3" name="Kombinationstegning 322"/>
              <p:cNvSpPr/>
              <p:nvPr/>
            </p:nvSpPr>
            <p:spPr>
              <a:xfrm>
                <a:off x="5831086" y="2345845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325" name="Kombinationstegning 324"/>
              <p:cNvSpPr/>
              <p:nvPr/>
            </p:nvSpPr>
            <p:spPr>
              <a:xfrm>
                <a:off x="6321765" y="2092873"/>
                <a:ext cx="371892" cy="354289"/>
              </a:xfrm>
              <a:custGeom>
                <a:avLst/>
                <a:gdLst>
                  <a:gd name="connsiteX0" fmla="*/ 0 w 579296"/>
                  <a:gd name="connsiteY0" fmla="*/ 289648 h 579296"/>
                  <a:gd name="connsiteX1" fmla="*/ 289648 w 579296"/>
                  <a:gd name="connsiteY1" fmla="*/ 0 h 579296"/>
                  <a:gd name="connsiteX2" fmla="*/ 579296 w 579296"/>
                  <a:gd name="connsiteY2" fmla="*/ 289648 h 579296"/>
                  <a:gd name="connsiteX3" fmla="*/ 289648 w 579296"/>
                  <a:gd name="connsiteY3" fmla="*/ 579296 h 579296"/>
                  <a:gd name="connsiteX4" fmla="*/ 0 w 579296"/>
                  <a:gd name="connsiteY4" fmla="*/ 289648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96" h="579296">
                    <a:moveTo>
                      <a:pt x="0" y="289648"/>
                    </a:moveTo>
                    <a:cubicBezTo>
                      <a:pt x="0" y="129680"/>
                      <a:pt x="129680" y="0"/>
                      <a:pt x="289648" y="0"/>
                    </a:cubicBezTo>
                    <a:cubicBezTo>
                      <a:pt x="449616" y="0"/>
                      <a:pt x="579296" y="129680"/>
                      <a:pt x="579296" y="289648"/>
                    </a:cubicBezTo>
                    <a:cubicBezTo>
                      <a:pt x="579296" y="449616"/>
                      <a:pt x="449616" y="579296"/>
                      <a:pt x="289648" y="579296"/>
                    </a:cubicBezTo>
                    <a:cubicBezTo>
                      <a:pt x="129680" y="579296"/>
                      <a:pt x="0" y="449616"/>
                      <a:pt x="0" y="2896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0295" tIns="70295" rIns="70295" bIns="70295" numCol="1" spcCol="1270" anchor="ctr" anchorCtr="0">
                <a:noAutofit/>
              </a:bodyPr>
              <a:lstStyle/>
              <a:p>
                <a:pPr algn="ctr" defTabSz="2333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450" dirty="0">
                    <a:solidFill>
                      <a:schemeClr val="tx1"/>
                    </a:solidFill>
                  </a:rPr>
                  <a:t>Enhed</a:t>
                </a:r>
              </a:p>
            </p:txBody>
          </p:sp>
          <p:sp>
            <p:nvSpPr>
              <p:cNvPr id="246" name="Kombinationstegning 86"/>
              <p:cNvSpPr/>
              <p:nvPr/>
            </p:nvSpPr>
            <p:spPr>
              <a:xfrm>
                <a:off x="6515772" y="3183123"/>
                <a:ext cx="979521" cy="958440"/>
              </a:xfrm>
              <a:custGeom>
                <a:avLst/>
                <a:gdLst>
                  <a:gd name="connsiteX0" fmla="*/ 0 w 730680"/>
                  <a:gd name="connsiteY0" fmla="*/ 365340 h 730680"/>
                  <a:gd name="connsiteX1" fmla="*/ 365340 w 730680"/>
                  <a:gd name="connsiteY1" fmla="*/ 0 h 730680"/>
                  <a:gd name="connsiteX2" fmla="*/ 730680 w 730680"/>
                  <a:gd name="connsiteY2" fmla="*/ 365340 h 730680"/>
                  <a:gd name="connsiteX3" fmla="*/ 365340 w 730680"/>
                  <a:gd name="connsiteY3" fmla="*/ 730680 h 730680"/>
                  <a:gd name="connsiteX4" fmla="*/ 0 w 730680"/>
                  <a:gd name="connsiteY4" fmla="*/ 365340 h 7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680" h="730680">
                    <a:moveTo>
                      <a:pt x="0" y="365340"/>
                    </a:moveTo>
                    <a:cubicBezTo>
                      <a:pt x="0" y="163568"/>
                      <a:pt x="163568" y="0"/>
                      <a:pt x="365340" y="0"/>
                    </a:cubicBezTo>
                    <a:cubicBezTo>
                      <a:pt x="567112" y="0"/>
                      <a:pt x="730680" y="163568"/>
                      <a:pt x="730680" y="365340"/>
                    </a:cubicBezTo>
                    <a:cubicBezTo>
                      <a:pt x="730680" y="567112"/>
                      <a:pt x="567112" y="730680"/>
                      <a:pt x="365340" y="730680"/>
                    </a:cubicBezTo>
                    <a:cubicBezTo>
                      <a:pt x="163568" y="730680"/>
                      <a:pt x="0" y="567112"/>
                      <a:pt x="0" y="365340"/>
                    </a:cubicBezTo>
                    <a:close/>
                  </a:path>
                </a:pathLst>
              </a:custGeom>
              <a:solidFill>
                <a:schemeClr val="bg1">
                  <a:alpha val="93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632" tIns="84632" rIns="84632" bIns="84632" numCol="1" spcCol="1270" anchor="ctr" anchorCtr="0">
                <a:noAutofit/>
              </a:bodyPr>
              <a:lstStyle/>
              <a:p>
                <a:pPr algn="ctr" defTabSz="3692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375" b="1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7" name="Tekstfelt 246"/>
              <p:cNvSpPr txBox="1"/>
              <p:nvPr/>
            </p:nvSpPr>
            <p:spPr>
              <a:xfrm>
                <a:off x="6473937" y="3482521"/>
                <a:ext cx="1062174" cy="37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350" b="1" dirty="0"/>
                  <a:t>Borgerne</a:t>
                </a:r>
              </a:p>
            </p:txBody>
          </p:sp>
        </p:grpSp>
        <p:pic>
          <p:nvPicPr>
            <p:cNvPr id="122" name="Billed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250" y="2377490"/>
              <a:ext cx="595390" cy="124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felt 3"/>
          <p:cNvSpPr txBox="1"/>
          <p:nvPr/>
        </p:nvSpPr>
        <p:spPr>
          <a:xfrm>
            <a:off x="7710959" y="3901840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Myndighed</a:t>
            </a:r>
            <a:endParaRPr lang="da-DK" sz="1400" dirty="0"/>
          </a:p>
        </p:txBody>
      </p:sp>
      <p:cxnSp>
        <p:nvCxnSpPr>
          <p:cNvPr id="125" name="Lige pilforbindelse 124"/>
          <p:cNvCxnSpPr>
            <a:stCxn id="309" idx="1"/>
          </p:cNvCxnSpPr>
          <p:nvPr/>
        </p:nvCxnSpPr>
        <p:spPr>
          <a:xfrm flipV="1">
            <a:off x="7238747" y="3974433"/>
            <a:ext cx="453677" cy="50627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ge pilforbindelse 127"/>
          <p:cNvCxnSpPr>
            <a:stCxn id="304" idx="0"/>
          </p:cNvCxnSpPr>
          <p:nvPr/>
        </p:nvCxnSpPr>
        <p:spPr>
          <a:xfrm flipH="1">
            <a:off x="7689425" y="3595185"/>
            <a:ext cx="101047" cy="378896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ge pilforbindelse 130"/>
          <p:cNvCxnSpPr>
            <a:stCxn id="302" idx="0"/>
          </p:cNvCxnSpPr>
          <p:nvPr/>
        </p:nvCxnSpPr>
        <p:spPr>
          <a:xfrm>
            <a:off x="7576430" y="2783958"/>
            <a:ext cx="79965" cy="119012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ge pilforbindelse 133"/>
          <p:cNvCxnSpPr>
            <a:stCxn id="319" idx="2"/>
          </p:cNvCxnSpPr>
          <p:nvPr/>
        </p:nvCxnSpPr>
        <p:spPr>
          <a:xfrm flipV="1">
            <a:off x="5517465" y="4001495"/>
            <a:ext cx="2164507" cy="4911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Lige pilforbindelse 128"/>
          <p:cNvCxnSpPr>
            <a:stCxn id="299" idx="3"/>
            <a:endCxn id="306" idx="0"/>
          </p:cNvCxnSpPr>
          <p:nvPr/>
        </p:nvCxnSpPr>
        <p:spPr>
          <a:xfrm>
            <a:off x="7035674" y="2411344"/>
            <a:ext cx="646297" cy="164575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kel 7"/>
          <p:cNvSpPr/>
          <p:nvPr/>
        </p:nvSpPr>
        <p:spPr>
          <a:xfrm>
            <a:off x="5111629" y="2058764"/>
            <a:ext cx="2973454" cy="2879740"/>
          </a:xfrm>
          <a:prstGeom prst="pie">
            <a:avLst>
              <a:gd name="adj1" fmla="val 2085491"/>
              <a:gd name="adj2" fmla="val 528380"/>
            </a:avLst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C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27" y="5395285"/>
            <a:ext cx="1475785" cy="1288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539" y="2771154"/>
            <a:ext cx="751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solidFill>
                  <a:schemeClr val="bg1"/>
                </a:solidFill>
              </a:rPr>
              <a:t>Ny rolle for </a:t>
            </a:r>
            <a:r>
              <a:rPr lang="da-DK" sz="4000" dirty="0" smtClean="0">
                <a:solidFill>
                  <a:schemeClr val="bg1"/>
                </a:solidFill>
              </a:rPr>
              <a:t>myndighed?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19490</TotalTime>
  <Words>1206</Words>
  <Application>Microsoft Macintosh PowerPoint</Application>
  <PresentationFormat>Skærmshow (4:3)</PresentationFormat>
  <Paragraphs>388</Paragraphs>
  <Slides>23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32" baseType="lpstr">
      <vt:lpstr>Calibri</vt:lpstr>
      <vt:lpstr>Calibri Light</vt:lpstr>
      <vt:lpstr>Gill Sans</vt:lpstr>
      <vt:lpstr>Gill Sans Light</vt:lpstr>
      <vt:lpstr>Mangal</vt:lpstr>
      <vt:lpstr>ＭＳ Ｐゴシック</vt:lpstr>
      <vt:lpstr>Times New Roman</vt:lpstr>
      <vt:lpstr>Arial</vt:lpstr>
      <vt:lpstr>Office Theme</vt:lpstr>
      <vt:lpstr>Myndiggørende myndighed</vt:lpstr>
      <vt:lpstr>Hvem er vi?</vt:lpstr>
      <vt:lpstr>Inspiration</vt:lpstr>
      <vt:lpstr>PowerPoint-præsentation</vt:lpstr>
      <vt:lpstr> Sammen-hængs-reformen </vt:lpstr>
      <vt:lpstr>Det organisatoriske baggrundstæppe…</vt:lpstr>
      <vt:lpstr>PowerPoint-præsentation</vt:lpstr>
      <vt:lpstr>PowerPoint-præsentation</vt:lpstr>
      <vt:lpstr>PowerPoint-præsentation</vt:lpstr>
      <vt:lpstr>Ændret relation til borgeren</vt:lpstr>
      <vt:lpstr>Dobbeltpositionering</vt:lpstr>
      <vt:lpstr>Tre former for usikkerhed i komplekse udfordringer</vt:lpstr>
      <vt:lpstr>PowerPoint-præsentation</vt:lpstr>
      <vt:lpstr>PowerPoint-præsentation</vt:lpstr>
      <vt:lpstr>Hvorfor er det vigtigt?</vt:lpstr>
      <vt:lpstr>Dynamikkerne i Relationel Kapacitet</vt:lpstr>
      <vt:lpstr>Samme type sag – ikke samme grad af samarbejde</vt:lpstr>
      <vt:lpstr>Borgernes oplevelse:  Bedre sammenhæng er giver bedre hjælp:</vt:lpstr>
      <vt:lpstr>PowerPoint-præsentation</vt:lpstr>
      <vt:lpstr>Detaljer – to meget forskellige billeder…</vt:lpstr>
      <vt:lpstr>En lidt skarp konklusion:</vt:lpstr>
      <vt:lpstr>Prøv det selv.</vt:lpstr>
      <vt:lpstr>Gratis kapitel om myndighedsrollen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Johannes Björkman</dc:creator>
  <cp:lastModifiedBy>Carsten Hornstrup</cp:lastModifiedBy>
  <cp:revision>250</cp:revision>
  <cp:lastPrinted>2018-05-25T07:03:23Z</cp:lastPrinted>
  <dcterms:created xsi:type="dcterms:W3CDTF">2016-09-28T09:41:29Z</dcterms:created>
  <dcterms:modified xsi:type="dcterms:W3CDTF">2018-11-05T16:58:58Z</dcterms:modified>
</cp:coreProperties>
</file>