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573" r:id="rId2"/>
    <p:sldId id="662" r:id="rId3"/>
    <p:sldId id="293" r:id="rId4"/>
    <p:sldId id="673" r:id="rId5"/>
    <p:sldId id="314" r:id="rId6"/>
    <p:sldId id="674" r:id="rId7"/>
    <p:sldId id="309" r:id="rId8"/>
    <p:sldId id="555" r:id="rId9"/>
    <p:sldId id="556" r:id="rId10"/>
    <p:sldId id="665" r:id="rId11"/>
    <p:sldId id="672" r:id="rId12"/>
    <p:sldId id="310" r:id="rId13"/>
    <p:sldId id="304" r:id="rId14"/>
    <p:sldId id="305" r:id="rId15"/>
    <p:sldId id="265" r:id="rId16"/>
    <p:sldId id="312" r:id="rId17"/>
    <p:sldId id="653" r:id="rId18"/>
    <p:sldId id="658" r:id="rId19"/>
    <p:sldId id="659" r:id="rId20"/>
    <p:sldId id="657" r:id="rId21"/>
    <p:sldId id="660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2284" autoAdjust="0"/>
  </p:normalViewPr>
  <p:slideViewPr>
    <p:cSldViewPr snapToGrid="0">
      <p:cViewPr varScale="1">
        <p:scale>
          <a:sx n="103" d="100"/>
          <a:sy n="103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52E08-7B78-4D07-B9FB-68A0470ECC88}" type="datetimeFigureOut">
              <a:rPr lang="da-DK" smtClean="0"/>
              <a:t>05/11/2018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27A8A-C0E7-4018-AF93-A06C3E4FEE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08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1B44-08B6-44A5-A2D8-D773719483B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5765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Frivillighovedstad 2018. I Sundhed og omsorg bruger vi titlen som løftestang til at styrke vores indsats på frivilligområdet</a:t>
            </a:r>
          </a:p>
          <a:p>
            <a:endParaRPr lang="da-DK" dirty="0"/>
          </a:p>
          <a:p>
            <a:r>
              <a:rPr lang="da-DK" dirty="0"/>
              <a:t>Tilbage i november 2017 satte vi sammen kursen for det videre arbejde med frivilligområdet. Det gjorde vi dels ved at:</a:t>
            </a:r>
          </a:p>
          <a:p>
            <a:pPr marL="171450" indent="-171450">
              <a:buFontTx/>
              <a:buChar char="-"/>
            </a:pPr>
            <a:r>
              <a:rPr lang="da-DK" dirty="0"/>
              <a:t>Skabe et fundament med en ny rolle og funktionsbeskrivelse for FK og gennem etablering af en midlertidig klynge. </a:t>
            </a:r>
          </a:p>
          <a:p>
            <a:pPr marL="171450" indent="-171450">
              <a:buFontTx/>
              <a:buChar char="-"/>
            </a:pPr>
            <a:r>
              <a:rPr lang="da-DK" dirty="0"/>
              <a:t>Men også ved at lægge os fast på de 4 fokusområder, som vi ville udvikle på i 2018</a:t>
            </a:r>
          </a:p>
          <a:p>
            <a:pPr marL="171450" indent="-171450">
              <a:buFontTx/>
              <a:buChar char="-"/>
            </a:pPr>
            <a:r>
              <a:rPr lang="da-DK" dirty="0"/>
              <a:t>Kigge på hvordan vi kan skabe nogle gode rammebetingelser for frivilligheden. Tilgængeligheden til vores faciliteter, samarbejdskulturen mv.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AAEA9A-086A-4880-9934-69AFC7D83FC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756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AAEA9A-086A-4880-9934-69AFC7D83FC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906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Hvilke muligheder ser I?</a:t>
            </a:r>
          </a:p>
          <a:p>
            <a:r>
              <a:rPr lang="da-DK" dirty="0"/>
              <a:t>Hvilke dilemmaer?</a:t>
            </a:r>
          </a:p>
          <a:p>
            <a:endParaRPr lang="da-DK" dirty="0"/>
          </a:p>
          <a:p>
            <a:r>
              <a:rPr lang="da-DK" dirty="0"/>
              <a:t>Den viden der før var individuel bliver nu fælles-viden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AAEA9A-086A-4880-9934-69AFC7D83FC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02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vigtigste er at gøre noget. Lad os prøve sammen.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AAEA9A-086A-4880-9934-69AFC7D83FC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56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AAEA9A-086A-4880-9934-69AFC7D83FC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88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1B44-08B6-44A5-A2D8-D773719483B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757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1B44-08B6-44A5-A2D8-D773719483B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5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1B44-08B6-44A5-A2D8-D773719483B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06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1B44-08B6-44A5-A2D8-D773719483B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344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89258-0145-47C9-8B7A-D77ACAA718A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48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CCDC1-10DB-734B-A0B4-2086DE0C224F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9998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89258-0145-47C9-8B7A-D77ACAA718A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76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1B44-08B6-44A5-A2D8-D773719483B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12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544748B5-684D-4F27-A9D0-FA9DF89FCD2D}"/>
              </a:ext>
            </a:extLst>
          </p:cNvPr>
          <p:cNvGrpSpPr/>
          <p:nvPr userDrawn="1"/>
        </p:nvGrpSpPr>
        <p:grpSpPr>
          <a:xfrm>
            <a:off x="1259307" y="1227221"/>
            <a:ext cx="2793282" cy="3901673"/>
            <a:chOff x="1235244" y="1227221"/>
            <a:chExt cx="2793282" cy="3901673"/>
          </a:xfrm>
        </p:grpSpPr>
        <p:cxnSp>
          <p:nvCxnSpPr>
            <p:cNvPr id="9" name="Lige forbindelse 8">
              <a:extLst>
                <a:ext uri="{FF2B5EF4-FFF2-40B4-BE49-F238E27FC236}">
                  <a16:creationId xmlns:a16="http://schemas.microsoft.com/office/drawing/2014/main" id="{824CFD0C-7566-43B9-8D9B-F284E1AECC53}"/>
                </a:ext>
              </a:extLst>
            </p:cNvPr>
            <p:cNvCxnSpPr/>
            <p:nvPr userDrawn="1"/>
          </p:nvCxnSpPr>
          <p:spPr>
            <a:xfrm>
              <a:off x="1275347" y="1227221"/>
              <a:ext cx="0" cy="3901673"/>
            </a:xfrm>
            <a:prstGeom prst="line">
              <a:avLst/>
            </a:prstGeom>
            <a:ln w="76200">
              <a:solidFill>
                <a:srgbClr val="FB5F1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Lige forbindelse 15">
              <a:extLst>
                <a:ext uri="{FF2B5EF4-FFF2-40B4-BE49-F238E27FC236}">
                  <a16:creationId xmlns:a16="http://schemas.microsoft.com/office/drawing/2014/main" id="{95F2DAEB-6AC5-44CC-8BFB-7CE720224D1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5244" y="1238688"/>
              <a:ext cx="2793282" cy="0"/>
            </a:xfrm>
            <a:prstGeom prst="line">
              <a:avLst/>
            </a:prstGeom>
            <a:ln w="76200">
              <a:solidFill>
                <a:srgbClr val="FB5F1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6C043C52-5AB2-494A-925D-ACB22BC5514E}"/>
              </a:ext>
            </a:extLst>
          </p:cNvPr>
          <p:cNvGrpSpPr/>
          <p:nvPr userDrawn="1"/>
        </p:nvGrpSpPr>
        <p:grpSpPr>
          <a:xfrm rot="10800000">
            <a:off x="8053139" y="1692440"/>
            <a:ext cx="2793282" cy="3901673"/>
            <a:chOff x="1235244" y="1227221"/>
            <a:chExt cx="2793282" cy="3901673"/>
          </a:xfrm>
        </p:grpSpPr>
        <p:cxnSp>
          <p:nvCxnSpPr>
            <p:cNvPr id="21" name="Lige forbindelse 20">
              <a:extLst>
                <a:ext uri="{FF2B5EF4-FFF2-40B4-BE49-F238E27FC236}">
                  <a16:creationId xmlns:a16="http://schemas.microsoft.com/office/drawing/2014/main" id="{F009A909-8058-457F-856C-F63687943845}"/>
                </a:ext>
              </a:extLst>
            </p:cNvPr>
            <p:cNvCxnSpPr/>
            <p:nvPr userDrawn="1"/>
          </p:nvCxnSpPr>
          <p:spPr>
            <a:xfrm>
              <a:off x="1275347" y="1227221"/>
              <a:ext cx="0" cy="3901673"/>
            </a:xfrm>
            <a:prstGeom prst="line">
              <a:avLst/>
            </a:prstGeom>
            <a:ln w="76200">
              <a:solidFill>
                <a:srgbClr val="FB5F1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Lige forbindelse 21">
              <a:extLst>
                <a:ext uri="{FF2B5EF4-FFF2-40B4-BE49-F238E27FC236}">
                  <a16:creationId xmlns:a16="http://schemas.microsoft.com/office/drawing/2014/main" id="{ECD06D7B-A5D4-4CA7-B6C3-A4CBE03C7C6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5244" y="1238688"/>
              <a:ext cx="2793282" cy="0"/>
            </a:xfrm>
            <a:prstGeom prst="line">
              <a:avLst/>
            </a:prstGeom>
            <a:ln w="76200">
              <a:solidFill>
                <a:srgbClr val="FB5F1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1" hasCustomPrompt="1"/>
          </p:nvPr>
        </p:nvSpPr>
        <p:spPr>
          <a:xfrm>
            <a:off x="767408" y="1556792"/>
            <a:ext cx="10657184" cy="47525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>
            <a:lvl1pPr marL="837000" indent="257175" algn="ctr">
              <a:buNone/>
              <a:defRPr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br>
              <a:rPr lang="da-DK" dirty="0"/>
            </a:br>
            <a:r>
              <a:rPr lang="da-DK" dirty="0"/>
              <a:t>Indsæt billede </a:t>
            </a:r>
            <a:br>
              <a:rPr lang="da-DK" dirty="0"/>
            </a:br>
            <a:r>
              <a:rPr lang="da-DK" dirty="0"/>
              <a:t>ved at klikke på ikonet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400" y="116634"/>
            <a:ext cx="10849205" cy="792163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Titel på oplæg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695401" y="908720"/>
            <a:ext cx="10196203" cy="7921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50" baseline="0">
                <a:solidFill>
                  <a:srgbClr val="2E2E2E"/>
                </a:solidFill>
              </a:defRPr>
            </a:lvl1pPr>
          </a:lstStyle>
          <a:p>
            <a:pPr lvl="0"/>
            <a:r>
              <a:rPr lang="da-DK" dirty="0"/>
              <a:t>Den </a:t>
            </a:r>
            <a:r>
              <a:rPr lang="da-DK" dirty="0" err="1"/>
              <a:t>xx</a:t>
            </a:r>
            <a:r>
              <a:rPr lang="da-DK" dirty="0"/>
              <a:t> måned år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404867"/>
            <a:ext cx="1594340" cy="327334"/>
          </a:xfrm>
          <a:prstGeom prst="rect">
            <a:avLst/>
          </a:prstGeom>
        </p:spPr>
      </p:pic>
      <p:sp>
        <p:nvSpPr>
          <p:cNvPr id="11" name="Pladsholder til indhold 10"/>
          <p:cNvSpPr>
            <a:spLocks noGrp="1"/>
          </p:cNvSpPr>
          <p:nvPr>
            <p:ph sz="quarter" idx="13" hasCustomPrompt="1"/>
          </p:nvPr>
        </p:nvSpPr>
        <p:spPr>
          <a:xfrm>
            <a:off x="9048751" y="260352"/>
            <a:ext cx="2376488" cy="1223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50" b="0" i="0" baseline="0"/>
            </a:lvl1pPr>
          </a:lstStyle>
          <a:p>
            <a:pPr lvl="0"/>
            <a:r>
              <a:rPr lang="da-DK" dirty="0"/>
              <a:t>Indsæt evt. eget logo ved at klikke på ikonet ”Billeder”</a:t>
            </a:r>
          </a:p>
        </p:txBody>
      </p:sp>
    </p:spTree>
    <p:extLst>
      <p:ext uri="{BB962C8B-B14F-4D97-AF65-F5344CB8AC3E}">
        <p14:creationId xmlns:p14="http://schemas.microsoft.com/office/powerpoint/2010/main" val="302772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3642A37-4639-4F0F-833E-BC519427D7B7}"/>
              </a:ext>
            </a:extLst>
          </p:cNvPr>
          <p:cNvSpPr/>
          <p:nvPr userDrawn="1"/>
        </p:nvSpPr>
        <p:spPr>
          <a:xfrm>
            <a:off x="96252" y="6617369"/>
            <a:ext cx="1092308" cy="481261"/>
          </a:xfrm>
          <a:prstGeom prst="ellipse">
            <a:avLst/>
          </a:prstGeom>
          <a:solidFill>
            <a:srgbClr val="FB5F19"/>
          </a:solidFill>
          <a:ln>
            <a:solidFill>
              <a:srgbClr val="FB5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6BA20DB3-6002-43C0-899C-AB4157586C03}"/>
              </a:ext>
            </a:extLst>
          </p:cNvPr>
          <p:cNvCxnSpPr>
            <a:cxnSpLocks/>
          </p:cNvCxnSpPr>
          <p:nvPr userDrawn="1"/>
        </p:nvCxnSpPr>
        <p:spPr>
          <a:xfrm flipH="1">
            <a:off x="721895" y="0"/>
            <a:ext cx="8863" cy="6858000"/>
          </a:xfrm>
          <a:prstGeom prst="line">
            <a:avLst/>
          </a:prstGeom>
          <a:ln w="57150">
            <a:solidFill>
              <a:srgbClr val="FB5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europeanvolunteercentr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dk/url?sa=i&amp;source=images&amp;cd=&amp;cad=rja&amp;uact=8&amp;ved=2ahUKEwiT0Iieo6nbAhUKsaQKHUgiDhcQjRx6BAgBEAU&amp;url=http://www.sammspil.dk/assign.php&amp;psig=AOvVaw3Po4xLDF0KUzdpiHt9-dJb&amp;ust=152762674211355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08068-1FF7-4AD2-9721-8D8BA18EA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7504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r>
              <a:rPr lang="da-DK" dirty="0"/>
              <a:t> </a:t>
            </a:r>
            <a:br>
              <a:rPr lang="da-DK" dirty="0"/>
            </a:br>
            <a:r>
              <a:rPr lang="da-DK" sz="4700" dirty="0"/>
              <a:t>TÆNKER VI FRIVILLIGHEDSOMRÅDET </a:t>
            </a:r>
            <a:br>
              <a:rPr lang="da-DK" sz="4700" dirty="0"/>
            </a:br>
            <a:r>
              <a:rPr lang="da-DK" sz="4700" dirty="0"/>
              <a:t>TILSTRÆKKELIGT IND I HVERDAGEN?</a:t>
            </a:r>
            <a:br>
              <a:rPr lang="da-DK" sz="4700" dirty="0"/>
            </a:br>
            <a:br>
              <a:rPr lang="da-DK" sz="3000" dirty="0"/>
            </a:br>
            <a:r>
              <a:rPr lang="da-DK" sz="3000" dirty="0"/>
              <a:t>SUBSTANS ÅRSMØDE DEN 6. </a:t>
            </a:r>
            <a:r>
              <a:rPr lang="da-DK" sz="3000"/>
              <a:t>NOVEMBER </a:t>
            </a:r>
            <a:r>
              <a:rPr lang="da-DK" sz="3000" dirty="0"/>
              <a:t>2018</a:t>
            </a:r>
          </a:p>
        </p:txBody>
      </p:sp>
      <p:pic>
        <p:nvPicPr>
          <p:cNvPr id="4" name="Picture 2" descr="Q:\Aarhus kommune\BA-dag\Aarhus silouet grafik.png">
            <a:extLst>
              <a:ext uri="{FF2B5EF4-FFF2-40B4-BE49-F238E27FC236}">
                <a16:creationId xmlns:a16="http://schemas.microsoft.com/office/drawing/2014/main" id="{F8CF7299-D831-4C81-9E1E-7F2E96230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4627756"/>
            <a:ext cx="11609227" cy="2067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50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5DD3F-BB56-4CC3-90AD-158B543D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18" y="-119283"/>
            <a:ext cx="10515600" cy="1325563"/>
          </a:xfrm>
        </p:spPr>
        <p:txBody>
          <a:bodyPr/>
          <a:lstStyle/>
          <a:p>
            <a:pPr algn="ctr"/>
            <a:r>
              <a:rPr lang="da-DK" b="1" dirty="0"/>
              <a:t>Hvad ved vi om frivillighed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6EDD839-1BAE-47CE-B677-8FCB7315D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997" y="5810250"/>
            <a:ext cx="1163982" cy="9324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D9CFDFC-E829-409D-A514-C7ABEFCB4E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4634" r="2029" b="952"/>
          <a:stretch/>
        </p:blipFill>
        <p:spPr>
          <a:xfrm>
            <a:off x="2189018" y="912831"/>
            <a:ext cx="8005409" cy="5631474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7FCFBB7A-4206-4F18-9B39-58A2195FFE5E}"/>
              </a:ext>
            </a:extLst>
          </p:cNvPr>
          <p:cNvSpPr txBox="1"/>
          <p:nvPr/>
        </p:nvSpPr>
        <p:spPr>
          <a:xfrm>
            <a:off x="64655" y="6544305"/>
            <a:ext cx="706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Fra Center for Frivilligt Socialt Arbejdes frivilligrapport 2016-2018</a:t>
            </a:r>
          </a:p>
        </p:txBody>
      </p:sp>
    </p:spTree>
    <p:extLst>
      <p:ext uri="{BB962C8B-B14F-4D97-AF65-F5344CB8AC3E}">
        <p14:creationId xmlns:p14="http://schemas.microsoft.com/office/powerpoint/2010/main" val="245321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21B40-BE26-4DF4-9D07-8D67E719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da-DK" dirty="0"/>
              <a:t>Hvordan ser landkortet ud hos dig?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F073A17-4BA6-49AC-8367-B61532FE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49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sz="2600" dirty="0" err="1"/>
              <a:t>Hvilke</a:t>
            </a:r>
            <a:r>
              <a:rPr lang="en-US" sz="2600" dirty="0"/>
              <a:t> </a:t>
            </a:r>
            <a:r>
              <a:rPr lang="en-US" sz="2600" dirty="0" err="1"/>
              <a:t>aktører</a:t>
            </a:r>
            <a:r>
              <a:rPr lang="en-US" sz="2600" dirty="0"/>
              <a:t>, </a:t>
            </a:r>
            <a:r>
              <a:rPr lang="en-US" sz="2600" dirty="0" err="1"/>
              <a:t>indsatser</a:t>
            </a:r>
            <a:r>
              <a:rPr lang="en-US" sz="2600" dirty="0"/>
              <a:t> og </a:t>
            </a:r>
            <a:r>
              <a:rPr lang="en-US" sz="2600" dirty="0" err="1"/>
              <a:t>initiativer</a:t>
            </a:r>
            <a:r>
              <a:rPr lang="en-US" sz="2600" dirty="0"/>
              <a:t> </a:t>
            </a:r>
            <a:r>
              <a:rPr lang="en-US" sz="2600" dirty="0" err="1"/>
              <a:t>kender</a:t>
            </a:r>
            <a:r>
              <a:rPr lang="en-US" sz="2600" dirty="0"/>
              <a:t> du </a:t>
            </a:r>
            <a:r>
              <a:rPr lang="en-US" sz="2600" dirty="0" err="1"/>
              <a:t>til</a:t>
            </a:r>
            <a:r>
              <a:rPr lang="en-US" sz="2600" dirty="0"/>
              <a:t>?</a:t>
            </a:r>
          </a:p>
          <a:p>
            <a:r>
              <a:rPr lang="en-US" sz="2600" dirty="0" err="1"/>
              <a:t>Hvad</a:t>
            </a:r>
            <a:r>
              <a:rPr lang="en-US" sz="2600" dirty="0"/>
              <a:t> </a:t>
            </a:r>
            <a:r>
              <a:rPr lang="en-US" sz="2600" dirty="0" err="1"/>
              <a:t>tænker</a:t>
            </a:r>
            <a:r>
              <a:rPr lang="en-US" sz="2600" dirty="0"/>
              <a:t> du, at </a:t>
            </a:r>
            <a:r>
              <a:rPr lang="en-US" sz="2600" dirty="0" err="1"/>
              <a:t>frivilligheden</a:t>
            </a:r>
            <a:r>
              <a:rPr lang="en-US" sz="2600" dirty="0"/>
              <a:t> </a:t>
            </a: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bidrage</a:t>
            </a:r>
            <a:r>
              <a:rPr lang="en-US" sz="2600" dirty="0"/>
              <a:t> med der </a:t>
            </a:r>
            <a:r>
              <a:rPr lang="en-US" sz="2600" dirty="0" err="1"/>
              <a:t>hvor</a:t>
            </a:r>
            <a:r>
              <a:rPr lang="en-US" sz="2600" dirty="0"/>
              <a:t> du </a:t>
            </a:r>
            <a:r>
              <a:rPr lang="en-US" sz="2600" dirty="0" err="1"/>
              <a:t>står</a:t>
            </a:r>
            <a:r>
              <a:rPr lang="en-US" sz="2600" dirty="0"/>
              <a:t>?</a:t>
            </a:r>
          </a:p>
        </p:txBody>
      </p:sp>
      <p:pic>
        <p:nvPicPr>
          <p:cNvPr id="16" name="Pladsholder til indhold 4">
            <a:extLst>
              <a:ext uri="{FF2B5EF4-FFF2-40B4-BE49-F238E27FC236}">
                <a16:creationId xmlns:a16="http://schemas.microsoft.com/office/drawing/2014/main" id="{C1E904F1-29A4-41E6-822E-16B02DFBA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9" r="23156" b="-2"/>
          <a:stretch/>
        </p:blipFill>
        <p:spPr>
          <a:xfrm>
            <a:off x="8061437" y="2401556"/>
            <a:ext cx="3211495" cy="34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29294"/>
            <a:ext cx="7128791" cy="1188720"/>
          </a:xfrm>
        </p:spPr>
        <p:txBody>
          <a:bodyPr/>
          <a:lstStyle/>
          <a:p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9416" y="1700809"/>
            <a:ext cx="10166970" cy="4824537"/>
          </a:xfrm>
        </p:spPr>
        <p:txBody>
          <a:bodyPr>
            <a:normAutofit/>
          </a:bodyPr>
          <a:lstStyle/>
          <a:p>
            <a:r>
              <a:rPr lang="da-DK" dirty="0"/>
              <a:t>Mødesteder, faciliteter og aktiviteter i </a:t>
            </a:r>
            <a:r>
              <a:rPr lang="da-DK" b="1" dirty="0"/>
              <a:t>4 frivillighuse og </a:t>
            </a:r>
            <a:br>
              <a:rPr lang="da-DK" b="1" dirty="0"/>
            </a:br>
            <a:r>
              <a:rPr lang="da-DK" b="1" dirty="0"/>
              <a:t>på 36 lokalcentre</a:t>
            </a:r>
          </a:p>
          <a:p>
            <a:r>
              <a:rPr lang="da-DK" b="1" dirty="0"/>
              <a:t>Samarbejdsaftaler</a:t>
            </a:r>
            <a:r>
              <a:rPr lang="da-DK" dirty="0"/>
              <a:t> med foreninger/organisationer og kulturelle institutioner</a:t>
            </a:r>
          </a:p>
          <a:p>
            <a:r>
              <a:rPr lang="da-DK" b="1" dirty="0"/>
              <a:t>Frivilligcentret for seniorer</a:t>
            </a:r>
            <a:r>
              <a:rPr lang="da-DK" dirty="0"/>
              <a:t> varetager kommunikation, rådgivning og kurser</a:t>
            </a:r>
          </a:p>
          <a:p>
            <a:r>
              <a:rPr lang="da-DK" b="1" dirty="0"/>
              <a:t>Frivilligråd</a:t>
            </a:r>
            <a:r>
              <a:rPr lang="da-DK" dirty="0"/>
              <a:t> § 18 + anerkendelse og initiativer</a:t>
            </a:r>
          </a:p>
          <a:p>
            <a:r>
              <a:rPr lang="da-DK" b="1" dirty="0"/>
              <a:t>Samarbejder</a:t>
            </a:r>
            <a:r>
              <a:rPr lang="da-DK" dirty="0"/>
              <a:t> med ca. 3000 frivillige og ca. 100 råd på lokalcentre og plejehjem </a:t>
            </a:r>
          </a:p>
          <a:p>
            <a:r>
              <a:rPr lang="da-DK" b="1" dirty="0"/>
              <a:t>7 Frivilligkoordinatorer </a:t>
            </a:r>
            <a:r>
              <a:rPr lang="da-DK" dirty="0"/>
              <a:t>faciliterer og understøtter lokalt</a:t>
            </a:r>
          </a:p>
          <a:p>
            <a:r>
              <a:rPr lang="da-DK" dirty="0"/>
              <a:t>Lokaler.. Tilgængelighed –</a:t>
            </a:r>
          </a:p>
          <a:p>
            <a:r>
              <a:rPr lang="da-DK" dirty="0"/>
              <a:t>Masser af borgere og pårørende samarbejde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F0A56FA-2F30-4A35-886A-9DCD37A23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4414462"/>
            <a:ext cx="2655843" cy="2443538"/>
          </a:xfrm>
          <a:prstGeom prst="rect">
            <a:avLst/>
          </a:prstGeom>
          <a:ln w="73025">
            <a:solidFill>
              <a:schemeClr val="accent1"/>
            </a:solidFill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DEEA649-E948-46EB-B5B5-2BA20CD1B285}"/>
              </a:ext>
            </a:extLst>
          </p:cNvPr>
          <p:cNvSpPr txBox="1">
            <a:spLocks/>
          </p:cNvSpPr>
          <p:nvPr/>
        </p:nvSpPr>
        <p:spPr>
          <a:xfrm>
            <a:off x="1823039" y="1461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latin typeface="Flavin Bold"/>
              </a:rPr>
              <a:t>Landkortet -</a:t>
            </a:r>
          </a:p>
          <a:p>
            <a:endParaRPr lang="da-DK" dirty="0">
              <a:latin typeface="Flavin Bold"/>
            </a:endParaRPr>
          </a:p>
          <a:p>
            <a:r>
              <a:rPr lang="da-DK" dirty="0">
                <a:latin typeface="Flavin Bold"/>
              </a:rPr>
              <a:t>Sundhed og Omsorg i Aarhus som eksempel</a:t>
            </a:r>
          </a:p>
        </p:txBody>
      </p:sp>
    </p:spTree>
    <p:extLst>
      <p:ext uri="{BB962C8B-B14F-4D97-AF65-F5344CB8AC3E}">
        <p14:creationId xmlns:p14="http://schemas.microsoft.com/office/powerpoint/2010/main" val="90711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43F9237-24C1-4B94-9175-FF761A2C1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B0E3311-6F18-4680-B7EE-BAB2C11EA5A1}"/>
              </a:ext>
            </a:extLst>
          </p:cNvPr>
          <p:cNvSpPr txBox="1"/>
          <p:nvPr/>
        </p:nvSpPr>
        <p:spPr>
          <a:xfrm>
            <a:off x="853440" y="289560"/>
            <a:ext cx="49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/>
              <a:t>Frivillighovedstaden 2018</a:t>
            </a:r>
          </a:p>
        </p:txBody>
      </p:sp>
    </p:spTree>
    <p:extLst>
      <p:ext uri="{BB962C8B-B14F-4D97-AF65-F5344CB8AC3E}">
        <p14:creationId xmlns:p14="http://schemas.microsoft.com/office/powerpoint/2010/main" val="31432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4EAB2-0322-4F8D-9894-F1CA0920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Indsigter so far…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057768-8078-4CA3-9A7B-17DFF51C2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Den brændende platform – start med ”</a:t>
            </a:r>
            <a:r>
              <a:rPr lang="da-DK" dirty="0" err="1"/>
              <a:t>hvorfor’et</a:t>
            </a:r>
            <a:r>
              <a:rPr lang="da-DK" dirty="0"/>
              <a:t>” – ikke direkte til ‘hvad’</a:t>
            </a:r>
          </a:p>
          <a:p>
            <a:r>
              <a:rPr lang="da-DK" dirty="0"/>
              <a:t>Dialog – begreber – tillid – sprog – åbenhed – synlighed – succesdeling – opmærksomhed – politik</a:t>
            </a:r>
          </a:p>
          <a:p>
            <a:r>
              <a:rPr lang="da-DK" dirty="0"/>
              <a:t>Ejerskab! Fra alle</a:t>
            </a:r>
          </a:p>
          <a:p>
            <a:r>
              <a:rPr lang="da-DK" dirty="0"/>
              <a:t>Tillid – invester i den sociale kapital</a:t>
            </a:r>
          </a:p>
          <a:p>
            <a:r>
              <a:rPr lang="da-DK" dirty="0" err="1"/>
              <a:t>Retænk</a:t>
            </a:r>
            <a:r>
              <a:rPr lang="da-DK" dirty="0"/>
              <a:t> roller og opgaver</a:t>
            </a:r>
          </a:p>
          <a:p>
            <a:r>
              <a:rPr lang="da-DK" dirty="0"/>
              <a:t>Få tågen til at lette – tegn landkortet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764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78A49-4CC8-4F48-8EE2-A01667EE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923" y="1315502"/>
            <a:ext cx="8295912" cy="273833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 par (gode) eksempler:</a:t>
            </a:r>
            <a:br>
              <a:rPr lang="da-D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a-DK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180 dage på plejehjem </a:t>
            </a:r>
            <a:br>
              <a:rPr lang="da-DK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Fællesspisning på Borgvold</a:t>
            </a:r>
            <a:br>
              <a:rPr lang="da-DK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Morgenaflevering i Lynghoved</a:t>
            </a:r>
            <a:br>
              <a:rPr lang="da-DK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99C5CC3-13B0-43DB-A00A-E1C656200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25" y="5809767"/>
            <a:ext cx="1162434" cy="93279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D6E2FB4-1F6D-44CC-B87F-33747F7F0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997" y="5810250"/>
            <a:ext cx="1163982" cy="9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2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03B88-1D25-4B19-BA63-48ABD8F8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.. Og et par af de andre…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316A32-6C9C-4D02-9ED8-5AC9A56F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6935" cy="4351338"/>
          </a:xfrm>
        </p:spPr>
        <p:txBody>
          <a:bodyPr>
            <a:normAutofit/>
          </a:bodyPr>
          <a:lstStyle/>
          <a:p>
            <a:r>
              <a:rPr lang="da-DK" dirty="0"/>
              <a:t>Busser</a:t>
            </a:r>
          </a:p>
          <a:p>
            <a:r>
              <a:rPr lang="da-DK" dirty="0"/>
              <a:t>Rengøring</a:t>
            </a:r>
          </a:p>
          <a:p>
            <a:r>
              <a:rPr lang="da-DK" dirty="0"/>
              <a:t>Udlejningsretningslinjer</a:t>
            </a:r>
          </a:p>
          <a:p>
            <a:r>
              <a:rPr lang="da-DK" dirty="0"/>
              <a:t>Køkkener</a:t>
            </a:r>
          </a:p>
          <a:p>
            <a:r>
              <a:rPr lang="da-DK" dirty="0"/>
              <a:t>Data/</a:t>
            </a:r>
            <a:r>
              <a:rPr lang="da-DK" dirty="0" err="1"/>
              <a:t>PC’er</a:t>
            </a:r>
            <a:endParaRPr lang="da-DK" dirty="0"/>
          </a:p>
          <a:p>
            <a:r>
              <a:rPr lang="da-DK" dirty="0"/>
              <a:t>Konflikter</a:t>
            </a:r>
          </a:p>
          <a:p>
            <a:r>
              <a:rPr lang="da-DK" dirty="0"/>
              <a:t>Råd</a:t>
            </a:r>
          </a:p>
          <a:p>
            <a:r>
              <a:rPr lang="da-DK" dirty="0"/>
              <a:t>Forsikringer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FDCC00AD-353B-4008-87DD-FEE8864CEAEA}"/>
              </a:ext>
            </a:extLst>
          </p:cNvPr>
          <p:cNvSpPr txBox="1">
            <a:spLocks/>
          </p:cNvSpPr>
          <p:nvPr/>
        </p:nvSpPr>
        <p:spPr>
          <a:xfrm>
            <a:off x="7973708" y="1502617"/>
            <a:ext cx="46269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Nogen gange er det nemmeste ..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76F18182-F9F7-4852-B885-E29ECF59C289}"/>
              </a:ext>
            </a:extLst>
          </p:cNvPr>
          <p:cNvSpPr txBox="1">
            <a:spLocks/>
          </p:cNvSpPr>
          <p:nvPr/>
        </p:nvSpPr>
        <p:spPr>
          <a:xfrm>
            <a:off x="4593616" y="1664121"/>
            <a:ext cx="46269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Fagforeninger</a:t>
            </a:r>
          </a:p>
          <a:p>
            <a:r>
              <a:rPr lang="da-DK" dirty="0"/>
              <a:t>Penge</a:t>
            </a:r>
          </a:p>
          <a:p>
            <a:r>
              <a:rPr lang="da-DK" dirty="0"/>
              <a:t>Fastholdelse</a:t>
            </a:r>
          </a:p>
          <a:p>
            <a:r>
              <a:rPr lang="da-DK" dirty="0"/>
              <a:t>Mobning</a:t>
            </a:r>
          </a:p>
          <a:p>
            <a:r>
              <a:rPr lang="da-DK" dirty="0"/>
              <a:t>Faglighed/frivillighed</a:t>
            </a:r>
          </a:p>
          <a:p>
            <a:r>
              <a:rPr lang="da-DK" dirty="0"/>
              <a:t>Værkstedsmaskiner og Arbejdstilsyn</a:t>
            </a:r>
          </a:p>
          <a:p>
            <a:r>
              <a:rPr lang="da-DK" dirty="0"/>
              <a:t>Økonomi </a:t>
            </a:r>
            <a:r>
              <a:rPr lang="da-DK" dirty="0" err="1"/>
              <a:t>økonomi</a:t>
            </a:r>
            <a:r>
              <a:rPr lang="da-DK" dirty="0"/>
              <a:t> </a:t>
            </a:r>
            <a:r>
              <a:rPr lang="da-DK" dirty="0" err="1"/>
              <a:t>økonomi</a:t>
            </a:r>
            <a:r>
              <a:rPr lang="da-DK" dirty="0"/>
              <a:t> – og bureaukrati </a:t>
            </a:r>
            <a:r>
              <a:rPr lang="da-DK" dirty="0" err="1"/>
              <a:t>bureaukrati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85EC285-7411-4558-9ACD-E27AC25D1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" y="2828180"/>
            <a:ext cx="12194721" cy="39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C49B73-2BF6-4636-BFEE-0903AF0D07F9}"/>
              </a:ext>
            </a:extLst>
          </p:cNvPr>
          <p:cNvSpPr/>
          <p:nvPr/>
        </p:nvSpPr>
        <p:spPr>
          <a:xfrm>
            <a:off x="2063552" y="13404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tvinklet trekant 14">
            <a:extLst>
              <a:ext uri="{FF2B5EF4-FFF2-40B4-BE49-F238E27FC236}">
                <a16:creationId xmlns:a16="http://schemas.microsoft.com/office/drawing/2014/main" id="{02F931D1-FBD6-4459-8443-5D0D7BA9F8ED}"/>
              </a:ext>
            </a:extLst>
          </p:cNvPr>
          <p:cNvSpPr/>
          <p:nvPr/>
        </p:nvSpPr>
        <p:spPr>
          <a:xfrm rot="16200000">
            <a:off x="9106487" y="3687609"/>
            <a:ext cx="1371171" cy="479985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89E170BA-D8F5-4FFB-AD48-2F3D041B7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843" y="5820623"/>
            <a:ext cx="2238375" cy="952500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4418F473-BD83-4699-8023-FE24EA149FEC}"/>
              </a:ext>
            </a:extLst>
          </p:cNvPr>
          <p:cNvSpPr txBox="1">
            <a:spLocks/>
          </p:cNvSpPr>
          <p:nvPr/>
        </p:nvSpPr>
        <p:spPr>
          <a:xfrm>
            <a:off x="2454621" y="185747"/>
            <a:ext cx="8136904" cy="7060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Det vi har fokus på..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51B44B5-156B-499A-828C-2C01BB7A231A}"/>
              </a:ext>
            </a:extLst>
          </p:cNvPr>
          <p:cNvSpPr/>
          <p:nvPr/>
        </p:nvSpPr>
        <p:spPr>
          <a:xfrm>
            <a:off x="911424" y="908722"/>
            <a:ext cx="6126366" cy="353739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Fokusområder 2018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Understøtte borgernes ideer og initiativer lokalt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Styrke samarbejde med foreninger og lokale aktører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Synliggørelse og anerkendelse af frivillige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Samskabelsesinitiativer: Sammen om fællesskaber for flere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9D678A5-D884-4447-A6E6-95B09A5882CD}"/>
              </a:ext>
            </a:extLst>
          </p:cNvPr>
          <p:cNvSpPr/>
          <p:nvPr/>
        </p:nvSpPr>
        <p:spPr>
          <a:xfrm>
            <a:off x="7221761" y="628142"/>
            <a:ext cx="3985783" cy="31047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Styr på fundamentet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Organisering af frivillighed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Nedsat Task Force for Frivillighed og Medborgerskab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0DA0A5D-F65C-4E8D-A0E6-8536E0BD8E43}"/>
              </a:ext>
            </a:extLst>
          </p:cNvPr>
          <p:cNvSpPr/>
          <p:nvPr/>
        </p:nvSpPr>
        <p:spPr>
          <a:xfrm>
            <a:off x="5104039" y="3840480"/>
            <a:ext cx="4454057" cy="29523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Hvad skal (også) til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Øget tilgængelighed til faciliteter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Fokus på samarbejde mellem professionelle og frivillige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Ned bryde bureaukrati og lovgivningsmæssige barrierer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693E400-8936-4369-BF15-3399AEE7C1DC}"/>
              </a:ext>
            </a:extLst>
          </p:cNvPr>
          <p:cNvSpPr/>
          <p:nvPr/>
        </p:nvSpPr>
        <p:spPr>
          <a:xfrm>
            <a:off x="9742068" y="3436454"/>
            <a:ext cx="772761" cy="7815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D262951-8B7B-499A-8EB7-37F6171D3F9D}"/>
              </a:ext>
            </a:extLst>
          </p:cNvPr>
          <p:cNvSpPr/>
          <p:nvPr/>
        </p:nvSpPr>
        <p:spPr>
          <a:xfrm>
            <a:off x="4090526" y="4446120"/>
            <a:ext cx="772761" cy="7815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FCEB54-6B8D-4D4B-A879-6BF621DD54BB}"/>
              </a:ext>
            </a:extLst>
          </p:cNvPr>
          <p:cNvSpPr/>
          <p:nvPr/>
        </p:nvSpPr>
        <p:spPr>
          <a:xfrm>
            <a:off x="10128448" y="4587910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40075D5-3F89-413F-AC87-54B6406FDEC3}"/>
              </a:ext>
            </a:extLst>
          </p:cNvPr>
          <p:cNvSpPr/>
          <p:nvPr/>
        </p:nvSpPr>
        <p:spPr>
          <a:xfrm>
            <a:off x="8931850" y="4261223"/>
            <a:ext cx="448980" cy="439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CCD3244-D12A-4808-AD5A-4BA49D9B92B3}"/>
              </a:ext>
            </a:extLst>
          </p:cNvPr>
          <p:cNvSpPr/>
          <p:nvPr/>
        </p:nvSpPr>
        <p:spPr>
          <a:xfrm>
            <a:off x="10280848" y="4740310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CCFAA56-41B5-43CE-AFBC-2D577F3ADDFA}"/>
              </a:ext>
            </a:extLst>
          </p:cNvPr>
          <p:cNvSpPr/>
          <p:nvPr/>
        </p:nvSpPr>
        <p:spPr>
          <a:xfrm>
            <a:off x="3094324" y="5960474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325243D-455A-4CC1-B0FC-9C35381A8DA7}"/>
              </a:ext>
            </a:extLst>
          </p:cNvPr>
          <p:cNvSpPr/>
          <p:nvPr/>
        </p:nvSpPr>
        <p:spPr>
          <a:xfrm>
            <a:off x="6116623" y="2982832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D39C92D-E0FA-4345-BDFC-F4D060A59EC8}"/>
              </a:ext>
            </a:extLst>
          </p:cNvPr>
          <p:cNvSpPr/>
          <p:nvPr/>
        </p:nvSpPr>
        <p:spPr>
          <a:xfrm>
            <a:off x="8616280" y="6117593"/>
            <a:ext cx="764550" cy="3142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6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9" grpId="0" animBg="1"/>
      <p:bldP spid="10" grpId="0" animBg="1"/>
      <p:bldP spid="12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A1D0AD60-DF55-49C2-89FB-7DB9765C0694}"/>
              </a:ext>
            </a:extLst>
          </p:cNvPr>
          <p:cNvSpPr/>
          <p:nvPr/>
        </p:nvSpPr>
        <p:spPr>
          <a:xfrm>
            <a:off x="8616279" y="6056477"/>
            <a:ext cx="1196203" cy="7323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Billedforklaring: streg 53">
            <a:extLst>
              <a:ext uri="{FF2B5EF4-FFF2-40B4-BE49-F238E27FC236}">
                <a16:creationId xmlns:a16="http://schemas.microsoft.com/office/drawing/2014/main" id="{407A363B-79DE-40BB-9DA8-9A042D423324}"/>
              </a:ext>
            </a:extLst>
          </p:cNvPr>
          <p:cNvSpPr/>
          <p:nvPr/>
        </p:nvSpPr>
        <p:spPr>
          <a:xfrm flipH="1">
            <a:off x="7544428" y="1087566"/>
            <a:ext cx="1071852" cy="299104"/>
          </a:xfrm>
          <a:prstGeom prst="borderCallout1">
            <a:avLst>
              <a:gd name="adj1" fmla="val 51273"/>
              <a:gd name="adj2" fmla="val 742"/>
              <a:gd name="adj3" fmla="val 112500"/>
              <a:gd name="adj4" fmla="val -38333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Ældresagen</a:t>
            </a:r>
          </a:p>
        </p:txBody>
      </p:sp>
      <p:sp>
        <p:nvSpPr>
          <p:cNvPr id="52" name="Billedforklaring: streg 51">
            <a:extLst>
              <a:ext uri="{FF2B5EF4-FFF2-40B4-BE49-F238E27FC236}">
                <a16:creationId xmlns:a16="http://schemas.microsoft.com/office/drawing/2014/main" id="{6C11F9FF-C764-4DE8-BA83-3FFB5DAB3E56}"/>
              </a:ext>
            </a:extLst>
          </p:cNvPr>
          <p:cNvSpPr/>
          <p:nvPr/>
        </p:nvSpPr>
        <p:spPr>
          <a:xfrm>
            <a:off x="9840417" y="1662455"/>
            <a:ext cx="789713" cy="357672"/>
          </a:xfrm>
          <a:prstGeom prst="borderCallout1">
            <a:avLst>
              <a:gd name="adj1" fmla="val 51273"/>
              <a:gd name="adj2" fmla="val 1650"/>
              <a:gd name="adj3" fmla="val -23030"/>
              <a:gd name="adj4" fmla="val -49697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Kirkerne</a:t>
            </a:r>
          </a:p>
        </p:txBody>
      </p:sp>
      <p:sp>
        <p:nvSpPr>
          <p:cNvPr id="53" name="Billedforklaring: streg 52">
            <a:extLst>
              <a:ext uri="{FF2B5EF4-FFF2-40B4-BE49-F238E27FC236}">
                <a16:creationId xmlns:a16="http://schemas.microsoft.com/office/drawing/2014/main" id="{54A4A429-6889-4CE0-B2CA-5C53E82F1DC1}"/>
              </a:ext>
            </a:extLst>
          </p:cNvPr>
          <p:cNvSpPr/>
          <p:nvPr/>
        </p:nvSpPr>
        <p:spPr>
          <a:xfrm flipH="1">
            <a:off x="7790870" y="564340"/>
            <a:ext cx="897418" cy="384470"/>
          </a:xfrm>
          <a:prstGeom prst="borderCallout1">
            <a:avLst>
              <a:gd name="adj1" fmla="val 51273"/>
              <a:gd name="adj2" fmla="val 1650"/>
              <a:gd name="adj3" fmla="val 21437"/>
              <a:gd name="adj4" fmla="val -12922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Holme- Skåde</a:t>
            </a:r>
          </a:p>
        </p:txBody>
      </p:sp>
      <p:sp>
        <p:nvSpPr>
          <p:cNvPr id="55" name="Billedforklaring: streg 54">
            <a:extLst>
              <a:ext uri="{FF2B5EF4-FFF2-40B4-BE49-F238E27FC236}">
                <a16:creationId xmlns:a16="http://schemas.microsoft.com/office/drawing/2014/main" id="{684059B0-94F7-4C8E-BD75-84DAEDAEA495}"/>
              </a:ext>
            </a:extLst>
          </p:cNvPr>
          <p:cNvSpPr/>
          <p:nvPr/>
        </p:nvSpPr>
        <p:spPr>
          <a:xfrm flipH="1">
            <a:off x="7472420" y="105560"/>
            <a:ext cx="1071852" cy="299104"/>
          </a:xfrm>
          <a:prstGeom prst="borderCallout1">
            <a:avLst>
              <a:gd name="adj1" fmla="val 54526"/>
              <a:gd name="adj2" fmla="val 742"/>
              <a:gd name="adj3" fmla="val 112500"/>
              <a:gd name="adj4" fmla="val -38333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Røde Kors</a:t>
            </a:r>
          </a:p>
        </p:txBody>
      </p:sp>
      <p:sp>
        <p:nvSpPr>
          <p:cNvPr id="5" name="Billedforklaring: streg 4">
            <a:extLst>
              <a:ext uri="{FF2B5EF4-FFF2-40B4-BE49-F238E27FC236}">
                <a16:creationId xmlns:a16="http://schemas.microsoft.com/office/drawing/2014/main" id="{61C3092F-00F2-4F88-BCBF-4BBC3E471976}"/>
              </a:ext>
            </a:extLst>
          </p:cNvPr>
          <p:cNvSpPr/>
          <p:nvPr/>
        </p:nvSpPr>
        <p:spPr>
          <a:xfrm>
            <a:off x="3336547" y="1102581"/>
            <a:ext cx="1071852" cy="299104"/>
          </a:xfrm>
          <a:prstGeom prst="borderCallout1">
            <a:avLst>
              <a:gd name="adj1" fmla="val 51273"/>
              <a:gd name="adj2" fmla="val 1650"/>
              <a:gd name="adj3" fmla="val 112500"/>
              <a:gd name="adj4" fmla="val -38333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Ældresagen</a:t>
            </a:r>
          </a:p>
        </p:txBody>
      </p:sp>
      <p:sp>
        <p:nvSpPr>
          <p:cNvPr id="42" name="Billedforklaring: streg 41">
            <a:extLst>
              <a:ext uri="{FF2B5EF4-FFF2-40B4-BE49-F238E27FC236}">
                <a16:creationId xmlns:a16="http://schemas.microsoft.com/office/drawing/2014/main" id="{931AD1A6-F383-40DA-A0FA-B405ED91EC10}"/>
              </a:ext>
            </a:extLst>
          </p:cNvPr>
          <p:cNvSpPr/>
          <p:nvPr/>
        </p:nvSpPr>
        <p:spPr>
          <a:xfrm>
            <a:off x="5795888" y="1612446"/>
            <a:ext cx="1071852" cy="322025"/>
          </a:xfrm>
          <a:prstGeom prst="borderCallout1">
            <a:avLst>
              <a:gd name="adj1" fmla="val 51273"/>
              <a:gd name="adj2" fmla="val 1650"/>
              <a:gd name="adj3" fmla="val 112500"/>
              <a:gd name="adj4" fmla="val -38333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Kirkerne</a:t>
            </a:r>
          </a:p>
        </p:txBody>
      </p:sp>
      <p:sp>
        <p:nvSpPr>
          <p:cNvPr id="43" name="Billedforklaring: streg 42">
            <a:extLst>
              <a:ext uri="{FF2B5EF4-FFF2-40B4-BE49-F238E27FC236}">
                <a16:creationId xmlns:a16="http://schemas.microsoft.com/office/drawing/2014/main" id="{832B4F72-C745-429A-B430-91FF3ECFDE64}"/>
              </a:ext>
            </a:extLst>
          </p:cNvPr>
          <p:cNvSpPr/>
          <p:nvPr/>
        </p:nvSpPr>
        <p:spPr>
          <a:xfrm>
            <a:off x="9488449" y="4670115"/>
            <a:ext cx="1071852" cy="299104"/>
          </a:xfrm>
          <a:prstGeom prst="borderCallout1">
            <a:avLst>
              <a:gd name="adj1" fmla="val 51273"/>
              <a:gd name="adj2" fmla="val 1650"/>
              <a:gd name="adj3" fmla="val 112500"/>
              <a:gd name="adj4" fmla="val -38333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Ældresagen</a:t>
            </a:r>
          </a:p>
        </p:txBody>
      </p:sp>
      <p:sp>
        <p:nvSpPr>
          <p:cNvPr id="45" name="Billedforklaring: streg 44">
            <a:extLst>
              <a:ext uri="{FF2B5EF4-FFF2-40B4-BE49-F238E27FC236}">
                <a16:creationId xmlns:a16="http://schemas.microsoft.com/office/drawing/2014/main" id="{112A0CFD-E1CA-49A8-930A-AA52C1EAFF38}"/>
              </a:ext>
            </a:extLst>
          </p:cNvPr>
          <p:cNvSpPr/>
          <p:nvPr/>
        </p:nvSpPr>
        <p:spPr>
          <a:xfrm flipH="1">
            <a:off x="5735961" y="3437547"/>
            <a:ext cx="1123859" cy="379508"/>
          </a:xfrm>
          <a:prstGeom prst="borderCallout1">
            <a:avLst>
              <a:gd name="adj1" fmla="val 51273"/>
              <a:gd name="adj2" fmla="val 1650"/>
              <a:gd name="adj3" fmla="val 40950"/>
              <a:gd name="adj4" fmla="val -97324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Frivilligkonsu-lenten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Billedforklaring: streg 46">
            <a:extLst>
              <a:ext uri="{FF2B5EF4-FFF2-40B4-BE49-F238E27FC236}">
                <a16:creationId xmlns:a16="http://schemas.microsoft.com/office/drawing/2014/main" id="{9342D94C-42E7-46C3-9C67-B20DB896E35C}"/>
              </a:ext>
            </a:extLst>
          </p:cNvPr>
          <p:cNvSpPr/>
          <p:nvPr/>
        </p:nvSpPr>
        <p:spPr>
          <a:xfrm>
            <a:off x="2244409" y="5828600"/>
            <a:ext cx="1071852" cy="299104"/>
          </a:xfrm>
          <a:prstGeom prst="borderCallout1">
            <a:avLst>
              <a:gd name="adj1" fmla="val 2489"/>
              <a:gd name="adj2" fmla="val 63364"/>
              <a:gd name="adj3" fmla="val -235493"/>
              <a:gd name="adj4" fmla="val 62406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Røde Kors</a:t>
            </a:r>
          </a:p>
        </p:txBody>
      </p:sp>
      <p:sp>
        <p:nvSpPr>
          <p:cNvPr id="48" name="Billedforklaring: streg 47">
            <a:extLst>
              <a:ext uri="{FF2B5EF4-FFF2-40B4-BE49-F238E27FC236}">
                <a16:creationId xmlns:a16="http://schemas.microsoft.com/office/drawing/2014/main" id="{152907D2-94D2-4C3D-B142-FF2C1F7078B4}"/>
              </a:ext>
            </a:extLst>
          </p:cNvPr>
          <p:cNvSpPr/>
          <p:nvPr/>
        </p:nvSpPr>
        <p:spPr>
          <a:xfrm flipH="1">
            <a:off x="1566348" y="5438212"/>
            <a:ext cx="1071852" cy="299104"/>
          </a:xfrm>
          <a:prstGeom prst="borderCallout1">
            <a:avLst>
              <a:gd name="adj1" fmla="val -4015"/>
              <a:gd name="adj2" fmla="val 78792"/>
              <a:gd name="adj3" fmla="val -235493"/>
              <a:gd name="adj4" fmla="val 68759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Ældresagen</a:t>
            </a:r>
          </a:p>
        </p:txBody>
      </p:sp>
      <p:sp>
        <p:nvSpPr>
          <p:cNvPr id="50" name="Billedforklaring: streg 49">
            <a:extLst>
              <a:ext uri="{FF2B5EF4-FFF2-40B4-BE49-F238E27FC236}">
                <a16:creationId xmlns:a16="http://schemas.microsoft.com/office/drawing/2014/main" id="{7AC1A4AE-3C1D-4CB4-8D44-1CDE46432B89}"/>
              </a:ext>
            </a:extLst>
          </p:cNvPr>
          <p:cNvSpPr/>
          <p:nvPr/>
        </p:nvSpPr>
        <p:spPr>
          <a:xfrm flipH="1">
            <a:off x="4214566" y="3982604"/>
            <a:ext cx="1071852" cy="424120"/>
          </a:xfrm>
          <a:prstGeom prst="borderCallout1">
            <a:avLst>
              <a:gd name="adj1" fmla="val 51273"/>
              <a:gd name="adj2" fmla="val 1650"/>
              <a:gd name="adj3" fmla="val 112500"/>
              <a:gd name="adj4" fmla="val -38333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Sundhed</a:t>
            </a:r>
          </a:p>
        </p:txBody>
      </p:sp>
      <p:sp>
        <p:nvSpPr>
          <p:cNvPr id="51" name="Billedforklaring: streg 50">
            <a:extLst>
              <a:ext uri="{FF2B5EF4-FFF2-40B4-BE49-F238E27FC236}">
                <a16:creationId xmlns:a16="http://schemas.microsoft.com/office/drawing/2014/main" id="{2DECFF15-3095-4B51-AD08-37D5D633707E}"/>
              </a:ext>
            </a:extLst>
          </p:cNvPr>
          <p:cNvSpPr/>
          <p:nvPr/>
        </p:nvSpPr>
        <p:spPr>
          <a:xfrm>
            <a:off x="1570661" y="2966787"/>
            <a:ext cx="1456607" cy="274075"/>
          </a:xfrm>
          <a:prstGeom prst="borderCallout1">
            <a:avLst>
              <a:gd name="adj1" fmla="val -15192"/>
              <a:gd name="adj2" fmla="val 20349"/>
              <a:gd name="adj3" fmla="val -142141"/>
              <a:gd name="adj4" fmla="val 29615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Foreningsbutikken</a:t>
            </a:r>
          </a:p>
        </p:txBody>
      </p:sp>
      <p:sp>
        <p:nvSpPr>
          <p:cNvPr id="57" name="Billedforklaring: streg 56">
            <a:extLst>
              <a:ext uri="{FF2B5EF4-FFF2-40B4-BE49-F238E27FC236}">
                <a16:creationId xmlns:a16="http://schemas.microsoft.com/office/drawing/2014/main" id="{C86BDD3A-4F28-445A-AFEA-DD6CF51857A1}"/>
              </a:ext>
            </a:extLst>
          </p:cNvPr>
          <p:cNvSpPr/>
          <p:nvPr/>
        </p:nvSpPr>
        <p:spPr>
          <a:xfrm>
            <a:off x="5131189" y="6389404"/>
            <a:ext cx="1071852" cy="299104"/>
          </a:xfrm>
          <a:prstGeom prst="borderCallout1">
            <a:avLst>
              <a:gd name="adj1" fmla="val 51273"/>
              <a:gd name="adj2" fmla="val 1650"/>
              <a:gd name="adj3" fmla="val -14338"/>
              <a:gd name="adj4" fmla="val -20182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Ældresagen</a:t>
            </a:r>
          </a:p>
        </p:txBody>
      </p:sp>
      <p:sp>
        <p:nvSpPr>
          <p:cNvPr id="59" name="Billedforklaring: streg 58">
            <a:extLst>
              <a:ext uri="{FF2B5EF4-FFF2-40B4-BE49-F238E27FC236}">
                <a16:creationId xmlns:a16="http://schemas.microsoft.com/office/drawing/2014/main" id="{EF784715-9D09-42C6-941B-6CCF0D60B0AB}"/>
              </a:ext>
            </a:extLst>
          </p:cNvPr>
          <p:cNvSpPr/>
          <p:nvPr/>
        </p:nvSpPr>
        <p:spPr>
          <a:xfrm>
            <a:off x="2298964" y="6423464"/>
            <a:ext cx="1456607" cy="265044"/>
          </a:xfrm>
          <a:prstGeom prst="borderCallout1">
            <a:avLst>
              <a:gd name="adj1" fmla="val -4967"/>
              <a:gd name="adj2" fmla="val 73775"/>
              <a:gd name="adj3" fmla="val -285294"/>
              <a:gd name="adj4" fmla="val 78367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Foreningsbutikken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A1661DA-AEF7-4DCC-83A6-4AC96087880D}"/>
              </a:ext>
            </a:extLst>
          </p:cNvPr>
          <p:cNvSpPr txBox="1"/>
          <p:nvPr/>
        </p:nvSpPr>
        <p:spPr>
          <a:xfrm>
            <a:off x="4444927" y="463266"/>
            <a:ext cx="5286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og hvem er involveret?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DC49B73-2BF6-4636-BFEE-0903AF0D07F9}"/>
              </a:ext>
            </a:extLst>
          </p:cNvPr>
          <p:cNvSpPr/>
          <p:nvPr/>
        </p:nvSpPr>
        <p:spPr>
          <a:xfrm>
            <a:off x="2063552" y="13404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tvinklet trekant 14">
            <a:extLst>
              <a:ext uri="{FF2B5EF4-FFF2-40B4-BE49-F238E27FC236}">
                <a16:creationId xmlns:a16="http://schemas.microsoft.com/office/drawing/2014/main" id="{02F931D1-FBD6-4459-8443-5D0D7BA9F8ED}"/>
              </a:ext>
            </a:extLst>
          </p:cNvPr>
          <p:cNvSpPr/>
          <p:nvPr/>
        </p:nvSpPr>
        <p:spPr>
          <a:xfrm rot="16200000">
            <a:off x="9289853" y="3959933"/>
            <a:ext cx="1368152" cy="442798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89E170BA-D8F5-4FFB-AD48-2F3D041B7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014" y="5780100"/>
            <a:ext cx="2238375" cy="952500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4418F473-BD83-4699-8023-FE24EA149FEC}"/>
              </a:ext>
            </a:extLst>
          </p:cNvPr>
          <p:cNvSpPr txBox="1">
            <a:spLocks/>
          </p:cNvSpPr>
          <p:nvPr/>
        </p:nvSpPr>
        <p:spPr>
          <a:xfrm>
            <a:off x="1662399" y="-101719"/>
            <a:ext cx="5832648" cy="393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Hvilke muligheder findes der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51B44B5-156B-499A-828C-2C01BB7A231A}"/>
              </a:ext>
            </a:extLst>
          </p:cNvPr>
          <p:cNvSpPr/>
          <p:nvPr/>
        </p:nvSpPr>
        <p:spPr>
          <a:xfrm>
            <a:off x="1806656" y="1394581"/>
            <a:ext cx="1663091" cy="150529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Bisiddere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9D678A5-D884-4447-A6E6-95B09A5882CD}"/>
              </a:ext>
            </a:extLst>
          </p:cNvPr>
          <p:cNvSpPr/>
          <p:nvPr/>
        </p:nvSpPr>
        <p:spPr>
          <a:xfrm>
            <a:off x="8744089" y="110525"/>
            <a:ext cx="1663090" cy="150529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Vågekoner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0DA0A5D-F65C-4E8D-A0E6-8536E0BD8E43}"/>
              </a:ext>
            </a:extLst>
          </p:cNvPr>
          <p:cNvSpPr/>
          <p:nvPr/>
        </p:nvSpPr>
        <p:spPr>
          <a:xfrm>
            <a:off x="3393385" y="4740310"/>
            <a:ext cx="1856057" cy="179864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Flyttevenner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693E400-8936-4369-BF15-3399AEE7C1DC}"/>
              </a:ext>
            </a:extLst>
          </p:cNvPr>
          <p:cNvSpPr/>
          <p:nvPr/>
        </p:nvSpPr>
        <p:spPr>
          <a:xfrm>
            <a:off x="9233520" y="2060849"/>
            <a:ext cx="822920" cy="63695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Spise-grupper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D262951-8B7B-499A-8EB7-37F6171D3F9D}"/>
              </a:ext>
            </a:extLst>
          </p:cNvPr>
          <p:cNvSpPr/>
          <p:nvPr/>
        </p:nvSpPr>
        <p:spPr>
          <a:xfrm>
            <a:off x="8355004" y="1509363"/>
            <a:ext cx="589670" cy="56768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FO-hold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23A2896-627B-4090-A63A-ED5E749BFF0F}"/>
              </a:ext>
            </a:extLst>
          </p:cNvPr>
          <p:cNvSpPr/>
          <p:nvPr/>
        </p:nvSpPr>
        <p:spPr>
          <a:xfrm>
            <a:off x="8875676" y="3405311"/>
            <a:ext cx="948307" cy="7815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Gymnastik-hold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CCD3244-D12A-4808-AD5A-4BA49D9B92B3}"/>
              </a:ext>
            </a:extLst>
          </p:cNvPr>
          <p:cNvSpPr/>
          <p:nvPr/>
        </p:nvSpPr>
        <p:spPr>
          <a:xfrm>
            <a:off x="9921349" y="3458684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325243D-455A-4CC1-B0FC-9C35381A8DA7}"/>
              </a:ext>
            </a:extLst>
          </p:cNvPr>
          <p:cNvSpPr/>
          <p:nvPr/>
        </p:nvSpPr>
        <p:spPr>
          <a:xfrm>
            <a:off x="7041976" y="2373984"/>
            <a:ext cx="191704" cy="20229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F4AECCB-7338-4CBE-B5D7-7CA35CB9C264}"/>
              </a:ext>
            </a:extLst>
          </p:cNvPr>
          <p:cNvSpPr/>
          <p:nvPr/>
        </p:nvSpPr>
        <p:spPr>
          <a:xfrm>
            <a:off x="5520601" y="3869391"/>
            <a:ext cx="1856057" cy="179864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Brobyggere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BEB860C-332B-4D33-8D90-8E90930B88B4}"/>
              </a:ext>
            </a:extLst>
          </p:cNvPr>
          <p:cNvSpPr/>
          <p:nvPr/>
        </p:nvSpPr>
        <p:spPr>
          <a:xfrm>
            <a:off x="1691934" y="3332146"/>
            <a:ext cx="2023235" cy="179864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Besøgsvenner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E524D18-9590-473C-9F8D-7F60970C5A61}"/>
              </a:ext>
            </a:extLst>
          </p:cNvPr>
          <p:cNvSpPr/>
          <p:nvPr/>
        </p:nvSpPr>
        <p:spPr>
          <a:xfrm>
            <a:off x="3872474" y="1886711"/>
            <a:ext cx="2023235" cy="179864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hjælpende hånd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402624C-A17E-4209-BCFF-E21793AE614D}"/>
              </a:ext>
            </a:extLst>
          </p:cNvPr>
          <p:cNvSpPr/>
          <p:nvPr/>
        </p:nvSpPr>
        <p:spPr>
          <a:xfrm>
            <a:off x="7557613" y="4633692"/>
            <a:ext cx="1930836" cy="16756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Telefonkæder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2D1CFC0-F6D5-4805-B0CB-C0C249C19378}"/>
              </a:ext>
            </a:extLst>
          </p:cNvPr>
          <p:cNvSpPr/>
          <p:nvPr/>
        </p:nvSpPr>
        <p:spPr>
          <a:xfrm>
            <a:off x="9319539" y="2738522"/>
            <a:ext cx="880917" cy="69047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Kvinde-/ mande-grupper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023C227-2BE7-4B6D-B7E7-E6F3121336F3}"/>
              </a:ext>
            </a:extLst>
          </p:cNvPr>
          <p:cNvSpPr/>
          <p:nvPr/>
        </p:nvSpPr>
        <p:spPr>
          <a:xfrm>
            <a:off x="7156586" y="1711370"/>
            <a:ext cx="1027646" cy="7815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Selvtræner-grupper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9DC2B9DF-3176-4218-AC47-429054A3E7E2}"/>
              </a:ext>
            </a:extLst>
          </p:cNvPr>
          <p:cNvSpPr/>
          <p:nvPr/>
        </p:nvSpPr>
        <p:spPr>
          <a:xfrm>
            <a:off x="7896201" y="3530278"/>
            <a:ext cx="921109" cy="76281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Udflugter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46ABECF-3607-4411-9823-908D91A4BF14}"/>
              </a:ext>
            </a:extLst>
          </p:cNvPr>
          <p:cNvSpPr/>
          <p:nvPr/>
        </p:nvSpPr>
        <p:spPr>
          <a:xfrm>
            <a:off x="6983808" y="2857353"/>
            <a:ext cx="820170" cy="82800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Gå-grupper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192269C-8480-47D8-A377-E4D52EC88010}"/>
              </a:ext>
            </a:extLst>
          </p:cNvPr>
          <p:cNvSpPr/>
          <p:nvPr/>
        </p:nvSpPr>
        <p:spPr>
          <a:xfrm>
            <a:off x="7502478" y="2004675"/>
            <a:ext cx="2023235" cy="179864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Fællesskaber/aktiviteter på lokalcentrene og lokalt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CC9652C-414F-447F-AAFD-E336DF9A0131}"/>
              </a:ext>
            </a:extLst>
          </p:cNvPr>
          <p:cNvSpPr/>
          <p:nvPr/>
        </p:nvSpPr>
        <p:spPr>
          <a:xfrm>
            <a:off x="6752078" y="2004675"/>
            <a:ext cx="301744" cy="29910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E4709BA-FE2D-47E8-9B45-F4D6BCD6F642}"/>
              </a:ext>
            </a:extLst>
          </p:cNvPr>
          <p:cNvSpPr/>
          <p:nvPr/>
        </p:nvSpPr>
        <p:spPr>
          <a:xfrm>
            <a:off x="1676422" y="1210259"/>
            <a:ext cx="301744" cy="29910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E384127C-43EB-469B-9B7C-75CEDF6DE5E1}"/>
              </a:ext>
            </a:extLst>
          </p:cNvPr>
          <p:cNvSpPr/>
          <p:nvPr/>
        </p:nvSpPr>
        <p:spPr>
          <a:xfrm>
            <a:off x="5520600" y="5517525"/>
            <a:ext cx="301744" cy="29910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F79E109-4057-49F2-AC3E-9A0EB24A95FE}"/>
              </a:ext>
            </a:extLst>
          </p:cNvPr>
          <p:cNvSpPr/>
          <p:nvPr/>
        </p:nvSpPr>
        <p:spPr>
          <a:xfrm>
            <a:off x="2189535" y="5144638"/>
            <a:ext cx="191704" cy="20229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B351EF6-2799-463D-A80A-E22158763174}"/>
              </a:ext>
            </a:extLst>
          </p:cNvPr>
          <p:cNvSpPr/>
          <p:nvPr/>
        </p:nvSpPr>
        <p:spPr>
          <a:xfrm>
            <a:off x="9644980" y="4329329"/>
            <a:ext cx="134842" cy="16858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Billedforklaring: streg 48">
            <a:extLst>
              <a:ext uri="{FF2B5EF4-FFF2-40B4-BE49-F238E27FC236}">
                <a16:creationId xmlns:a16="http://schemas.microsoft.com/office/drawing/2014/main" id="{F97ED5C5-72F7-4FC3-924E-4B7D5745CF78}"/>
              </a:ext>
            </a:extLst>
          </p:cNvPr>
          <p:cNvSpPr/>
          <p:nvPr/>
        </p:nvSpPr>
        <p:spPr>
          <a:xfrm>
            <a:off x="3393384" y="3039030"/>
            <a:ext cx="1071852" cy="299104"/>
          </a:xfrm>
          <a:prstGeom prst="borderCallout1">
            <a:avLst>
              <a:gd name="adj1" fmla="val 51273"/>
              <a:gd name="adj2" fmla="val 1650"/>
              <a:gd name="adj3" fmla="val 112500"/>
              <a:gd name="adj4" fmla="val -38333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Kirkerne</a:t>
            </a:r>
          </a:p>
        </p:txBody>
      </p:sp>
      <p:sp>
        <p:nvSpPr>
          <p:cNvPr id="41" name="Billedforklaring: streg 40">
            <a:extLst>
              <a:ext uri="{FF2B5EF4-FFF2-40B4-BE49-F238E27FC236}">
                <a16:creationId xmlns:a16="http://schemas.microsoft.com/office/drawing/2014/main" id="{A39F932B-79B8-4C67-BD0C-B6F534686E05}"/>
              </a:ext>
            </a:extLst>
          </p:cNvPr>
          <p:cNvSpPr/>
          <p:nvPr/>
        </p:nvSpPr>
        <p:spPr>
          <a:xfrm flipH="1">
            <a:off x="6889415" y="3918736"/>
            <a:ext cx="1071852" cy="410592"/>
          </a:xfrm>
          <a:prstGeom prst="borderCallout1">
            <a:avLst>
              <a:gd name="adj1" fmla="val 2489"/>
              <a:gd name="adj2" fmla="val 45213"/>
              <a:gd name="adj3" fmla="val -81107"/>
              <a:gd name="adj4" fmla="val 7952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GENLYD Brobygger</a:t>
            </a:r>
          </a:p>
        </p:txBody>
      </p:sp>
      <p:sp>
        <p:nvSpPr>
          <p:cNvPr id="46" name="Billedforklaring: streg 45">
            <a:extLst>
              <a:ext uri="{FF2B5EF4-FFF2-40B4-BE49-F238E27FC236}">
                <a16:creationId xmlns:a16="http://schemas.microsoft.com/office/drawing/2014/main" id="{6B6FDD46-31C0-45AB-80AB-4393A9BA996D}"/>
              </a:ext>
            </a:extLst>
          </p:cNvPr>
          <p:cNvSpPr/>
          <p:nvPr/>
        </p:nvSpPr>
        <p:spPr>
          <a:xfrm flipH="1">
            <a:off x="6032260" y="2481824"/>
            <a:ext cx="1071852" cy="299104"/>
          </a:xfrm>
          <a:prstGeom prst="borderCallout1">
            <a:avLst>
              <a:gd name="adj1" fmla="val 51273"/>
              <a:gd name="adj2" fmla="val 1650"/>
              <a:gd name="adj3" fmla="val 112500"/>
              <a:gd name="adj4" fmla="val -38333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Rådene</a:t>
            </a:r>
          </a:p>
        </p:txBody>
      </p:sp>
      <p:sp>
        <p:nvSpPr>
          <p:cNvPr id="63" name="Rektangel: afrundede hjørner 62">
            <a:extLst>
              <a:ext uri="{FF2B5EF4-FFF2-40B4-BE49-F238E27FC236}">
                <a16:creationId xmlns:a16="http://schemas.microsoft.com/office/drawing/2014/main" id="{212A453F-3903-4C9D-A283-FE7D2592F9EC}"/>
              </a:ext>
            </a:extLst>
          </p:cNvPr>
          <p:cNvSpPr/>
          <p:nvPr/>
        </p:nvSpPr>
        <p:spPr>
          <a:xfrm>
            <a:off x="983531" y="-249816"/>
            <a:ext cx="9367167" cy="7002256"/>
          </a:xfrm>
          <a:prstGeom prst="roundRect">
            <a:avLst/>
          </a:prstGeom>
          <a:solidFill>
            <a:schemeClr val="accent4">
              <a:lumMod val="75000"/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id="{8590AF02-67D9-4A83-818D-34A5EC13FA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27" b="864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5116"/>
          <a:stretch/>
        </p:blipFill>
        <p:spPr>
          <a:xfrm>
            <a:off x="2305427" y="325316"/>
            <a:ext cx="7575587" cy="6420355"/>
          </a:xfrm>
          <a:prstGeom prst="rect">
            <a:avLst/>
          </a:prstGeom>
        </p:spPr>
      </p:pic>
      <p:sp>
        <p:nvSpPr>
          <p:cNvPr id="34" name="Tekstfelt 33">
            <a:extLst>
              <a:ext uri="{FF2B5EF4-FFF2-40B4-BE49-F238E27FC236}">
                <a16:creationId xmlns:a16="http://schemas.microsoft.com/office/drawing/2014/main" id="{762D6397-DEF4-43A5-8ABC-9A8B1D4A38E2}"/>
              </a:ext>
            </a:extLst>
          </p:cNvPr>
          <p:cNvSpPr txBox="1"/>
          <p:nvPr/>
        </p:nvSpPr>
        <p:spPr>
          <a:xfrm>
            <a:off x="3695843" y="314878"/>
            <a:ext cx="502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Hvor er indgangene?</a:t>
            </a:r>
          </a:p>
        </p:txBody>
      </p:sp>
      <p:sp>
        <p:nvSpPr>
          <p:cNvPr id="44" name="Billedforklaring: højrepil 43">
            <a:extLst>
              <a:ext uri="{FF2B5EF4-FFF2-40B4-BE49-F238E27FC236}">
                <a16:creationId xmlns:a16="http://schemas.microsoft.com/office/drawing/2014/main" id="{59DEB5A8-54E4-43CA-B0CA-946688EF079D}"/>
              </a:ext>
            </a:extLst>
          </p:cNvPr>
          <p:cNvSpPr/>
          <p:nvPr/>
        </p:nvSpPr>
        <p:spPr>
          <a:xfrm>
            <a:off x="1729779" y="856115"/>
            <a:ext cx="2558367" cy="1253902"/>
          </a:xfrm>
          <a:prstGeom prst="rightArrowCallou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GENLYD – Fælleskabsfor-midler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www.genlydaarhus.dk </a:t>
            </a:r>
          </a:p>
        </p:txBody>
      </p:sp>
      <p:sp>
        <p:nvSpPr>
          <p:cNvPr id="56" name="Billedforklaring: højrepil 55">
            <a:extLst>
              <a:ext uri="{FF2B5EF4-FFF2-40B4-BE49-F238E27FC236}">
                <a16:creationId xmlns:a16="http://schemas.microsoft.com/office/drawing/2014/main" id="{87FB1FB9-5569-444A-B9AE-AF568DB35F24}"/>
              </a:ext>
            </a:extLst>
          </p:cNvPr>
          <p:cNvSpPr/>
          <p:nvPr/>
        </p:nvSpPr>
        <p:spPr>
          <a:xfrm>
            <a:off x="2363471" y="2778151"/>
            <a:ext cx="1926131" cy="1003472"/>
          </a:xfrm>
          <a:prstGeom prst="rightArrowCallou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Vejen til Nye venner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Billedforklaring: højrepil 57">
            <a:extLst>
              <a:ext uri="{FF2B5EF4-FFF2-40B4-BE49-F238E27FC236}">
                <a16:creationId xmlns:a16="http://schemas.microsoft.com/office/drawing/2014/main" id="{10334F7D-0D11-45B1-9F98-82353024A5DC}"/>
              </a:ext>
            </a:extLst>
          </p:cNvPr>
          <p:cNvSpPr/>
          <p:nvPr/>
        </p:nvSpPr>
        <p:spPr>
          <a:xfrm>
            <a:off x="1662399" y="4737582"/>
            <a:ext cx="2917334" cy="957405"/>
          </a:xfrm>
          <a:prstGeom prst="rightArrowCallout">
            <a:avLst>
              <a:gd name="adj1" fmla="val 27032"/>
              <a:gd name="adj2" fmla="val 25000"/>
              <a:gd name="adj3" fmla="val 25000"/>
              <a:gd name="adj4" fmla="val 85554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Frivilligkonsulenterne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www.aarhus.dk/frivilligkonsulenter</a:t>
            </a:r>
          </a:p>
        </p:txBody>
      </p:sp>
      <p:sp>
        <p:nvSpPr>
          <p:cNvPr id="60" name="Billedforklaring: opadgående pil 59">
            <a:extLst>
              <a:ext uri="{FF2B5EF4-FFF2-40B4-BE49-F238E27FC236}">
                <a16:creationId xmlns:a16="http://schemas.microsoft.com/office/drawing/2014/main" id="{913BC85E-97C5-41E0-AEBE-6008613CFE63}"/>
              </a:ext>
            </a:extLst>
          </p:cNvPr>
          <p:cNvSpPr/>
          <p:nvPr/>
        </p:nvSpPr>
        <p:spPr>
          <a:xfrm>
            <a:off x="4579733" y="5957378"/>
            <a:ext cx="2426072" cy="729462"/>
          </a:xfrm>
          <a:prstGeom prst="upArrowCallou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genlydaarhus.dk</a:t>
            </a:r>
          </a:p>
        </p:txBody>
      </p:sp>
      <p:sp>
        <p:nvSpPr>
          <p:cNvPr id="61" name="Billedforklaring: venstrepil 60">
            <a:extLst>
              <a:ext uri="{FF2B5EF4-FFF2-40B4-BE49-F238E27FC236}">
                <a16:creationId xmlns:a16="http://schemas.microsoft.com/office/drawing/2014/main" id="{3A6E1F25-81EF-47B6-BE87-75E6EF5A673E}"/>
              </a:ext>
            </a:extLst>
          </p:cNvPr>
          <p:cNvSpPr/>
          <p:nvPr/>
        </p:nvSpPr>
        <p:spPr>
          <a:xfrm>
            <a:off x="8204146" y="1648990"/>
            <a:ext cx="2392942" cy="9839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0262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GENLYD forenings-brobygger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www.genlydaarhus.dk</a:t>
            </a:r>
          </a:p>
        </p:txBody>
      </p:sp>
      <p:sp>
        <p:nvSpPr>
          <p:cNvPr id="62" name="Billedforklaring: venstrepil 61">
            <a:extLst>
              <a:ext uri="{FF2B5EF4-FFF2-40B4-BE49-F238E27FC236}">
                <a16:creationId xmlns:a16="http://schemas.microsoft.com/office/drawing/2014/main" id="{6A81F8AB-7633-4F98-B203-840053F7CA34}"/>
              </a:ext>
            </a:extLst>
          </p:cNvPr>
          <p:cNvSpPr/>
          <p:nvPr/>
        </p:nvSpPr>
        <p:spPr>
          <a:xfrm>
            <a:off x="8137925" y="4301899"/>
            <a:ext cx="2238374" cy="1118753"/>
          </a:xfrm>
          <a:prstGeom prst="leftArrowCallou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Brobyggerne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socialsundhed.org</a:t>
            </a:r>
          </a:p>
        </p:txBody>
      </p:sp>
    </p:spTree>
    <p:extLst>
      <p:ext uri="{BB962C8B-B14F-4D97-AF65-F5344CB8AC3E}">
        <p14:creationId xmlns:p14="http://schemas.microsoft.com/office/powerpoint/2010/main" val="153952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2" grpId="0" animBg="1"/>
      <p:bldP spid="53" grpId="0" animBg="1"/>
      <p:bldP spid="55" grpId="0" animBg="1"/>
      <p:bldP spid="5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7" grpId="0" animBg="1"/>
      <p:bldP spid="59" grpId="0" animBg="1"/>
      <p:bldP spid="2" grpId="0"/>
      <p:bldP spid="21" grpId="0" animBg="1"/>
      <p:bldP spid="22" grpId="0" animBg="1"/>
      <p:bldP spid="23" grpId="0" animBg="1"/>
      <p:bldP spid="9" grpId="0" animBg="1"/>
      <p:bldP spid="10" grpId="0" animBg="1"/>
      <p:bldP spid="13" grpId="0" animBg="1"/>
      <p:bldP spid="18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1" grpId="0" animBg="1"/>
      <p:bldP spid="2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9" grpId="0" animBg="1"/>
      <p:bldP spid="41" grpId="0" animBg="1"/>
      <p:bldP spid="46" grpId="0" animBg="1"/>
      <p:bldP spid="63" grpId="0" animBg="1"/>
      <p:bldP spid="34" grpId="0"/>
      <p:bldP spid="44" grpId="0" animBg="1"/>
      <p:bldP spid="56" grpId="0" animBg="1"/>
      <p:bldP spid="58" grpId="0" animBg="1"/>
      <p:bldP spid="60" grpId="0" animBg="1"/>
      <p:bldP spid="61" grpId="0" animBg="1"/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C49B73-2BF6-4636-BFEE-0903AF0D07F9}"/>
              </a:ext>
            </a:extLst>
          </p:cNvPr>
          <p:cNvSpPr/>
          <p:nvPr/>
        </p:nvSpPr>
        <p:spPr>
          <a:xfrm>
            <a:off x="2063552" y="13404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da-DK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tvinklet trekant 14">
            <a:extLst>
              <a:ext uri="{FF2B5EF4-FFF2-40B4-BE49-F238E27FC236}">
                <a16:creationId xmlns:a16="http://schemas.microsoft.com/office/drawing/2014/main" id="{02F931D1-FBD6-4459-8443-5D0D7BA9F8ED}"/>
              </a:ext>
            </a:extLst>
          </p:cNvPr>
          <p:cNvSpPr/>
          <p:nvPr/>
        </p:nvSpPr>
        <p:spPr>
          <a:xfrm rot="16200000">
            <a:off x="9293155" y="3697731"/>
            <a:ext cx="1368152" cy="442798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89E170BA-D8F5-4FFB-AD48-2F3D041B7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641" y="5856095"/>
            <a:ext cx="2238375" cy="952500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4418F473-BD83-4699-8023-FE24EA149FEC}"/>
              </a:ext>
            </a:extLst>
          </p:cNvPr>
          <p:cNvSpPr txBox="1">
            <a:spLocks/>
          </p:cNvSpPr>
          <p:nvPr/>
        </p:nvSpPr>
        <p:spPr>
          <a:xfrm>
            <a:off x="1991544" y="202631"/>
            <a:ext cx="8136904" cy="7060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693E400-8936-4369-BF15-3399AEE7C1DC}"/>
              </a:ext>
            </a:extLst>
          </p:cNvPr>
          <p:cNvSpPr/>
          <p:nvPr/>
        </p:nvSpPr>
        <p:spPr>
          <a:xfrm>
            <a:off x="9742068" y="3436454"/>
            <a:ext cx="772761" cy="7815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D262951-8B7B-499A-8EB7-37F6171D3F9D}"/>
              </a:ext>
            </a:extLst>
          </p:cNvPr>
          <p:cNvSpPr/>
          <p:nvPr/>
        </p:nvSpPr>
        <p:spPr>
          <a:xfrm>
            <a:off x="4090526" y="4446120"/>
            <a:ext cx="772761" cy="7815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FCEB54-6B8D-4D4B-A879-6BF621DD54BB}"/>
              </a:ext>
            </a:extLst>
          </p:cNvPr>
          <p:cNvSpPr/>
          <p:nvPr/>
        </p:nvSpPr>
        <p:spPr>
          <a:xfrm>
            <a:off x="10128448" y="4587910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40075D5-3F89-413F-AC87-54B6406FDEC3}"/>
              </a:ext>
            </a:extLst>
          </p:cNvPr>
          <p:cNvSpPr/>
          <p:nvPr/>
        </p:nvSpPr>
        <p:spPr>
          <a:xfrm>
            <a:off x="8931850" y="4261223"/>
            <a:ext cx="448980" cy="439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CCD3244-D12A-4808-AD5A-4BA49D9B92B3}"/>
              </a:ext>
            </a:extLst>
          </p:cNvPr>
          <p:cNvSpPr/>
          <p:nvPr/>
        </p:nvSpPr>
        <p:spPr>
          <a:xfrm>
            <a:off x="10280848" y="4740310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CCFAA56-41B5-43CE-AFBC-2D577F3ADDFA}"/>
              </a:ext>
            </a:extLst>
          </p:cNvPr>
          <p:cNvSpPr/>
          <p:nvPr/>
        </p:nvSpPr>
        <p:spPr>
          <a:xfrm>
            <a:off x="3094324" y="5960474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F633183-AF17-4F6A-8FCE-53832BCDAB7D}"/>
              </a:ext>
            </a:extLst>
          </p:cNvPr>
          <p:cNvSpPr txBox="1"/>
          <p:nvPr/>
        </p:nvSpPr>
        <p:spPr>
          <a:xfrm>
            <a:off x="2326421" y="1353489"/>
            <a:ext cx="6624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Drøftelse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Kan du tænke mere frivillighed ind i hverdagen?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2800" dirty="0">
              <a:latin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1 minut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Skriv muligheder og dilemmaer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a-DK" sz="2800" dirty="0">
                <a:latin typeface="Arial" charset="0"/>
              </a:rPr>
              <a:t>Del med hinanden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 </a:t>
            </a:r>
          </a:p>
        </p:txBody>
      </p:sp>
      <p:pic>
        <p:nvPicPr>
          <p:cNvPr id="13" name="Pladsholder til indhold 5">
            <a:extLst>
              <a:ext uri="{FF2B5EF4-FFF2-40B4-BE49-F238E27FC236}">
                <a16:creationId xmlns:a16="http://schemas.microsoft.com/office/drawing/2014/main" id="{1A34CAFE-2979-4F50-AD3B-A480DFCE4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202"/>
          <a:stretch/>
        </p:blipFill>
        <p:spPr>
          <a:xfrm>
            <a:off x="689457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466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5550039-F0A5-4BF2-8A0A-A625D31FC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0" r="10884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BC3330-9162-4A75-A888-EFA7A48A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5120114" cy="1692794"/>
          </a:xfrm>
        </p:spPr>
        <p:txBody>
          <a:bodyPr>
            <a:normAutofit/>
          </a:bodyPr>
          <a:lstStyle/>
          <a:p>
            <a:r>
              <a:rPr lang="da-DK" sz="2800" b="1" dirty="0"/>
              <a:t>Program</a:t>
            </a:r>
            <a:endParaRPr lang="da-DK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10EDB7-6DDE-49EB-9D5E-088C50324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041" y="2575034"/>
            <a:ext cx="5577839" cy="3688606"/>
          </a:xfrm>
        </p:spPr>
        <p:txBody>
          <a:bodyPr>
            <a:normAutofit/>
          </a:bodyPr>
          <a:lstStyle/>
          <a:p>
            <a:r>
              <a:rPr lang="da-DK" sz="2200" dirty="0"/>
              <a:t>Om frivillighed</a:t>
            </a:r>
          </a:p>
          <a:p>
            <a:r>
              <a:rPr lang="da-DK" sz="2200" dirty="0"/>
              <a:t>Frivillighovedstaden - indsigter </a:t>
            </a:r>
          </a:p>
          <a:p>
            <a:r>
              <a:rPr lang="da-DK" sz="2200" dirty="0"/>
              <a:t>Landkort - Et eksempel fra sundhed og omsorg</a:t>
            </a:r>
          </a:p>
          <a:p>
            <a:r>
              <a:rPr lang="da-DK" sz="2200" dirty="0"/>
              <a:t>Hvordan kan frivillige bidrage til dagsordenen for </a:t>
            </a:r>
            <a:r>
              <a:rPr lang="da-DK" sz="2200" b="1" dirty="0"/>
              <a:t>nye veje til velfærd?</a:t>
            </a:r>
            <a:r>
              <a:rPr lang="da-DK" sz="2200" dirty="0"/>
              <a:t> </a:t>
            </a:r>
          </a:p>
          <a:p>
            <a:r>
              <a:rPr lang="da-DK" sz="2200" dirty="0"/>
              <a:t>Hvordan gør vi nu?</a:t>
            </a:r>
          </a:p>
        </p:txBody>
      </p:sp>
    </p:spTree>
    <p:extLst>
      <p:ext uri="{BB962C8B-B14F-4D97-AF65-F5344CB8AC3E}">
        <p14:creationId xmlns:p14="http://schemas.microsoft.com/office/powerpoint/2010/main" val="2520536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C49B73-2BF6-4636-BFEE-0903AF0D07F9}"/>
              </a:ext>
            </a:extLst>
          </p:cNvPr>
          <p:cNvSpPr/>
          <p:nvPr/>
        </p:nvSpPr>
        <p:spPr>
          <a:xfrm>
            <a:off x="2063552" y="13404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tvinklet trekant 14">
            <a:extLst>
              <a:ext uri="{FF2B5EF4-FFF2-40B4-BE49-F238E27FC236}">
                <a16:creationId xmlns:a16="http://schemas.microsoft.com/office/drawing/2014/main" id="{02F931D1-FBD6-4459-8443-5D0D7BA9F8ED}"/>
              </a:ext>
            </a:extLst>
          </p:cNvPr>
          <p:cNvSpPr/>
          <p:nvPr/>
        </p:nvSpPr>
        <p:spPr>
          <a:xfrm rot="16200000">
            <a:off x="9293933" y="3691417"/>
            <a:ext cx="1368152" cy="442798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89E170BA-D8F5-4FFB-AD48-2F3D041B7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060" y="5905500"/>
            <a:ext cx="2238375" cy="952500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4418F473-BD83-4699-8023-FE24EA149FEC}"/>
              </a:ext>
            </a:extLst>
          </p:cNvPr>
          <p:cNvSpPr txBox="1">
            <a:spLocks/>
          </p:cNvSpPr>
          <p:nvPr/>
        </p:nvSpPr>
        <p:spPr>
          <a:xfrm>
            <a:off x="1991544" y="202631"/>
            <a:ext cx="8136904" cy="7060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693E400-8936-4369-BF15-3399AEE7C1DC}"/>
              </a:ext>
            </a:extLst>
          </p:cNvPr>
          <p:cNvSpPr/>
          <p:nvPr/>
        </p:nvSpPr>
        <p:spPr>
          <a:xfrm>
            <a:off x="9742068" y="3436454"/>
            <a:ext cx="772761" cy="7815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D262951-8B7B-499A-8EB7-37F6171D3F9D}"/>
              </a:ext>
            </a:extLst>
          </p:cNvPr>
          <p:cNvSpPr/>
          <p:nvPr/>
        </p:nvSpPr>
        <p:spPr>
          <a:xfrm>
            <a:off x="4090526" y="4446120"/>
            <a:ext cx="772761" cy="7815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FCEB54-6B8D-4D4B-A879-6BF621DD54BB}"/>
              </a:ext>
            </a:extLst>
          </p:cNvPr>
          <p:cNvSpPr/>
          <p:nvPr/>
        </p:nvSpPr>
        <p:spPr>
          <a:xfrm>
            <a:off x="10128448" y="4587910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40075D5-3F89-413F-AC87-54B6406FDEC3}"/>
              </a:ext>
            </a:extLst>
          </p:cNvPr>
          <p:cNvSpPr/>
          <p:nvPr/>
        </p:nvSpPr>
        <p:spPr>
          <a:xfrm>
            <a:off x="8931850" y="4261223"/>
            <a:ext cx="448980" cy="439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CCD3244-D12A-4808-AD5A-4BA49D9B92B3}"/>
              </a:ext>
            </a:extLst>
          </p:cNvPr>
          <p:cNvSpPr/>
          <p:nvPr/>
        </p:nvSpPr>
        <p:spPr>
          <a:xfrm>
            <a:off x="10280848" y="4740310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CCFAA56-41B5-43CE-AFBC-2D577F3ADDFA}"/>
              </a:ext>
            </a:extLst>
          </p:cNvPr>
          <p:cNvSpPr/>
          <p:nvPr/>
        </p:nvSpPr>
        <p:spPr>
          <a:xfrm>
            <a:off x="3094324" y="5960474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F633183-AF17-4F6A-8FCE-53832BCDAB7D}"/>
              </a:ext>
            </a:extLst>
          </p:cNvPr>
          <p:cNvSpPr txBox="1"/>
          <p:nvPr/>
        </p:nvSpPr>
        <p:spPr>
          <a:xfrm>
            <a:off x="2390921" y="1009947"/>
            <a:ext cx="66247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Drøftelse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Hvad kan ændres i praksis fra i morgen?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Hvad kan du gå hjem og gøre?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Hvad skal andre gøre?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 </a:t>
            </a:r>
          </a:p>
        </p:txBody>
      </p:sp>
      <p:pic>
        <p:nvPicPr>
          <p:cNvPr id="13" name="Pladsholder til indhold 5">
            <a:extLst>
              <a:ext uri="{FF2B5EF4-FFF2-40B4-BE49-F238E27FC236}">
                <a16:creationId xmlns:a16="http://schemas.microsoft.com/office/drawing/2014/main" id="{275EAE4C-03E8-4526-B4BD-102B75CAFE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202"/>
          <a:stretch/>
        </p:blipFill>
        <p:spPr>
          <a:xfrm>
            <a:off x="680313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88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C49B73-2BF6-4636-BFEE-0903AF0D07F9}"/>
              </a:ext>
            </a:extLst>
          </p:cNvPr>
          <p:cNvSpPr/>
          <p:nvPr/>
        </p:nvSpPr>
        <p:spPr>
          <a:xfrm>
            <a:off x="2063552" y="13404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da-DK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tvinklet trekant 14">
            <a:extLst>
              <a:ext uri="{FF2B5EF4-FFF2-40B4-BE49-F238E27FC236}">
                <a16:creationId xmlns:a16="http://schemas.microsoft.com/office/drawing/2014/main" id="{02F931D1-FBD6-4459-8443-5D0D7BA9F8ED}"/>
              </a:ext>
            </a:extLst>
          </p:cNvPr>
          <p:cNvSpPr/>
          <p:nvPr/>
        </p:nvSpPr>
        <p:spPr>
          <a:xfrm rot="16200000">
            <a:off x="9293933" y="3699285"/>
            <a:ext cx="1368152" cy="442798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89E170BA-D8F5-4FFB-AD48-2F3D041B7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273" y="5805264"/>
            <a:ext cx="2238375" cy="952500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4418F473-BD83-4699-8023-FE24EA149FEC}"/>
              </a:ext>
            </a:extLst>
          </p:cNvPr>
          <p:cNvSpPr txBox="1">
            <a:spLocks/>
          </p:cNvSpPr>
          <p:nvPr/>
        </p:nvSpPr>
        <p:spPr>
          <a:xfrm>
            <a:off x="1991544" y="202631"/>
            <a:ext cx="8136904" cy="7060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693E400-8936-4369-BF15-3399AEE7C1DC}"/>
              </a:ext>
            </a:extLst>
          </p:cNvPr>
          <p:cNvSpPr/>
          <p:nvPr/>
        </p:nvSpPr>
        <p:spPr>
          <a:xfrm>
            <a:off x="9742068" y="3436454"/>
            <a:ext cx="772761" cy="7815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D262951-8B7B-499A-8EB7-37F6171D3F9D}"/>
              </a:ext>
            </a:extLst>
          </p:cNvPr>
          <p:cNvSpPr/>
          <p:nvPr/>
        </p:nvSpPr>
        <p:spPr>
          <a:xfrm>
            <a:off x="4090526" y="4446120"/>
            <a:ext cx="772761" cy="7815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FCEB54-6B8D-4D4B-A879-6BF621DD54BB}"/>
              </a:ext>
            </a:extLst>
          </p:cNvPr>
          <p:cNvSpPr/>
          <p:nvPr/>
        </p:nvSpPr>
        <p:spPr>
          <a:xfrm>
            <a:off x="10128448" y="4587910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40075D5-3F89-413F-AC87-54B6406FDEC3}"/>
              </a:ext>
            </a:extLst>
          </p:cNvPr>
          <p:cNvSpPr/>
          <p:nvPr/>
        </p:nvSpPr>
        <p:spPr>
          <a:xfrm>
            <a:off x="8931850" y="4261223"/>
            <a:ext cx="448980" cy="439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CCD3244-D12A-4808-AD5A-4BA49D9B92B3}"/>
              </a:ext>
            </a:extLst>
          </p:cNvPr>
          <p:cNvSpPr/>
          <p:nvPr/>
        </p:nvSpPr>
        <p:spPr>
          <a:xfrm>
            <a:off x="10280848" y="4740310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CCFAA56-41B5-43CE-AFBC-2D577F3ADDFA}"/>
              </a:ext>
            </a:extLst>
          </p:cNvPr>
          <p:cNvSpPr/>
          <p:nvPr/>
        </p:nvSpPr>
        <p:spPr>
          <a:xfrm>
            <a:off x="3094324" y="5960474"/>
            <a:ext cx="279106" cy="314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F633183-AF17-4F6A-8FCE-53832BCDAB7D}"/>
              </a:ext>
            </a:extLst>
          </p:cNvPr>
          <p:cNvSpPr txBox="1"/>
          <p:nvPr/>
        </p:nvSpPr>
        <p:spPr>
          <a:xfrm>
            <a:off x="2390921" y="100994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416889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0678C-C4DD-481C-AD8C-83350D7B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 hvem er jeg?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14381E5-0F6E-4123-9C38-D803BA06C9D4}"/>
              </a:ext>
            </a:extLst>
          </p:cNvPr>
          <p:cNvSpPr/>
          <p:nvPr/>
        </p:nvSpPr>
        <p:spPr>
          <a:xfrm>
            <a:off x="3917547" y="1926758"/>
            <a:ext cx="67239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Sekretariatschef for Aarhus som europæisk Frivillighedshovedstad 2018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Udviklingschef i sundhed og omsorg, Aarhus kommune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Ansvar for strategi og ledetråde, innovationsindsatser, frivillighed og samskabelse. Herunder;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Aarhus er af organisationen </a:t>
            </a:r>
            <a:r>
              <a:rPr lang="da-DK" dirty="0">
                <a:hlinkClick r:id="rId2"/>
              </a:rPr>
              <a:t>European </a:t>
            </a:r>
            <a:r>
              <a:rPr lang="da-DK" dirty="0" err="1">
                <a:hlinkClick r:id="rId2"/>
              </a:rPr>
              <a:t>Volunteer</a:t>
            </a:r>
            <a:r>
              <a:rPr lang="da-DK" dirty="0">
                <a:hlinkClick r:id="rId2"/>
              </a:rPr>
              <a:t> Centre</a:t>
            </a:r>
            <a:r>
              <a:rPr lang="da-DK" dirty="0"/>
              <a:t> udnævnt til at være europæisk frivillighovedstad i 2018. </a:t>
            </a:r>
          </a:p>
          <a:p>
            <a:endParaRPr lang="da-DK" dirty="0"/>
          </a:p>
          <a:p>
            <a:r>
              <a:rPr lang="da-DK" dirty="0"/>
              <a:t>Titlen gives til kommuner og byer, som gør en særlig indsats for at fremme frivillighed og skabe gode vilkår for dem, der gerne vil være frivillige.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FFFE662-D190-4E9C-9632-9BE4BBFBA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9" y="2602672"/>
            <a:ext cx="2492131" cy="37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2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21B40-BE26-4DF4-9D07-8D67E719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da-DK" dirty="0"/>
              <a:t>Mener I, at I tænker frivillighed tilstrækkeligt ind i hverdagen?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F073A17-4BA6-49AC-8367-B61532FE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49" y="2286000"/>
            <a:ext cx="6176776" cy="3581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6" name="Pladsholder til indhold 4">
            <a:extLst>
              <a:ext uri="{FF2B5EF4-FFF2-40B4-BE49-F238E27FC236}">
                <a16:creationId xmlns:a16="http://schemas.microsoft.com/office/drawing/2014/main" id="{C1E904F1-29A4-41E6-822E-16B02DFBA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9" r="23156" b="-2"/>
          <a:stretch/>
        </p:blipFill>
        <p:spPr>
          <a:xfrm>
            <a:off x="8061437" y="2401556"/>
            <a:ext cx="3211495" cy="34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5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5">
            <a:extLst>
              <a:ext uri="{FF2B5EF4-FFF2-40B4-BE49-F238E27FC236}">
                <a16:creationId xmlns:a16="http://schemas.microsoft.com/office/drawing/2014/main" id="{39E61B49-4302-4AA3-B1D4-632C71CAA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20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4" name="AutoShape 2" descr="Billedresultat for refleksion">
            <a:hlinkClick r:id="rId4" invalidUrl="https://www.google.dk/url?sa=i&amp;source=images&amp;cd=&amp;cad=rja&amp;uact=8&amp;ved=2ahUKEwiT0Iieo6nbAhUKsaQKHUgiDhcQjRx6BAgBEAU&amp;url=http%3A%2F%2Fwww.sammspil.dk%2Fassign.php&amp;psig=AOvVaw3Po4xLDF0KUzdpiHt9-dJb&amp;ust=1527626742113559"/>
            <a:extLst>
              <a:ext uri="{FF2B5EF4-FFF2-40B4-BE49-F238E27FC236}">
                <a16:creationId xmlns:a16="http://schemas.microsoft.com/office/drawing/2014/main" id="{C91535B1-4289-4AC3-878A-45A41E80C2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01190" y="1747838"/>
            <a:ext cx="33623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54A06E-8E42-4DF7-BD89-8D27E870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da-DK" dirty="0"/>
              <a:t>… Frivillighed?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C72DAC01-32F2-4886-B87F-F00078CF3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71" y="2077416"/>
            <a:ext cx="5876912" cy="4351338"/>
          </a:xfrm>
        </p:spPr>
        <p:txBody>
          <a:bodyPr/>
          <a:lstStyle/>
          <a:p>
            <a:pPr lvl="0"/>
            <a:r>
              <a:rPr lang="da-DK" sz="2800" dirty="0"/>
              <a:t>Aktiv og handlingsorienteret</a:t>
            </a:r>
          </a:p>
          <a:p>
            <a:pPr lvl="0"/>
            <a:r>
              <a:rPr lang="da-DK" sz="2800" dirty="0"/>
              <a:t>Frivillig</a:t>
            </a:r>
          </a:p>
          <a:p>
            <a:pPr lvl="0"/>
            <a:r>
              <a:rPr lang="da-DK" sz="2800" dirty="0"/>
              <a:t>Ulønnet og til gavn for andre end én selv og ens familie</a:t>
            </a:r>
          </a:p>
          <a:p>
            <a:pPr lvl="0"/>
            <a:r>
              <a:rPr lang="da-DK" sz="2800" dirty="0"/>
              <a:t>Mere end almindelig hjælpsomhed</a:t>
            </a:r>
          </a:p>
          <a:p>
            <a:pPr lvl="0"/>
            <a:r>
              <a:rPr lang="da-DK" sz="2800" dirty="0"/>
              <a:t>Både organiseret/ foreningsbaseret, men også et hav af nye deltagelsesformer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33413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F8698-9263-4C00-8440-B727DBAC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frivilligheden?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696445-8C00-408E-A623-CD972F414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Sætte medmenneskeligheden i fokus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Skabe livsglæde og gode oplevelser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Øge sundhed og livskvalitet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Give fællesskab, venskab og nærvær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Give tid og kontinuitet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Give arbejdsglæde for personalet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230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5DD3F-BB56-4CC3-90AD-158B543D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98996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/>
              <a:t>Hvorfor</a:t>
            </a:r>
            <a:r>
              <a:rPr lang="en-US" sz="3700" b="1" dirty="0"/>
              <a:t> </a:t>
            </a:r>
            <a:r>
              <a:rPr lang="en-US" sz="3700" b="1" dirty="0" err="1"/>
              <a:t>skal</a:t>
            </a:r>
            <a:r>
              <a:rPr lang="en-US" sz="3700" b="1" dirty="0"/>
              <a:t> vi </a:t>
            </a:r>
            <a:r>
              <a:rPr lang="en-US" sz="3700" b="1" dirty="0" err="1"/>
              <a:t>tænke</a:t>
            </a:r>
            <a:r>
              <a:rPr lang="en-US" sz="3700" b="1" dirty="0"/>
              <a:t> </a:t>
            </a:r>
            <a:r>
              <a:rPr lang="en-US" sz="3700" b="1" dirty="0" err="1"/>
              <a:t>det</a:t>
            </a:r>
            <a:r>
              <a:rPr lang="en-US" sz="3700" b="1" dirty="0"/>
              <a:t> </a:t>
            </a:r>
            <a:r>
              <a:rPr lang="en-US" sz="3700" b="1" dirty="0" err="1"/>
              <a:t>ind</a:t>
            </a:r>
            <a:r>
              <a:rPr lang="en-US" sz="3700" b="1" dirty="0"/>
              <a:t> I </a:t>
            </a:r>
            <a:r>
              <a:rPr lang="en-US" sz="3700" b="1" dirty="0" err="1"/>
              <a:t>hverdagen</a:t>
            </a:r>
            <a:r>
              <a:rPr lang="en-US" sz="3700" b="1" dirty="0"/>
              <a:t>? </a:t>
            </a:r>
            <a:br>
              <a:rPr lang="en-US" sz="3700" b="1" dirty="0"/>
            </a:br>
            <a:br>
              <a:rPr lang="en-US" sz="3700" b="1" dirty="0"/>
            </a:br>
            <a:r>
              <a:rPr lang="en-US" sz="3700" b="1" dirty="0"/>
              <a:t>Velfærd </a:t>
            </a:r>
            <a:r>
              <a:rPr lang="en-US" sz="3700" b="1" dirty="0" err="1"/>
              <a:t>som</a:t>
            </a:r>
            <a:r>
              <a:rPr lang="en-US" sz="3700" b="1" dirty="0"/>
              <a:t> </a:t>
            </a:r>
            <a:r>
              <a:rPr lang="en-US" sz="3700" b="1" dirty="0" err="1"/>
              <a:t>en</a:t>
            </a:r>
            <a:r>
              <a:rPr lang="en-US" sz="3700" b="1" dirty="0"/>
              <a:t> </a:t>
            </a:r>
            <a:r>
              <a:rPr lang="en-US" sz="3700" b="1" dirty="0" err="1"/>
              <a:t>fælles</a:t>
            </a:r>
            <a:r>
              <a:rPr lang="en-US" sz="3700" b="1" dirty="0"/>
              <a:t> </a:t>
            </a:r>
            <a:r>
              <a:rPr lang="en-US" sz="3700" b="1" dirty="0" err="1"/>
              <a:t>opgave</a:t>
            </a:r>
            <a:br>
              <a:rPr lang="en-US" sz="3700" b="1" dirty="0"/>
            </a:b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6D46678-3A2A-4B77-8D61-68F9B732D9DC}"/>
              </a:ext>
            </a:extLst>
          </p:cNvPr>
          <p:cNvSpPr txBox="1"/>
          <p:nvPr/>
        </p:nvSpPr>
        <p:spPr>
          <a:xfrm>
            <a:off x="1234441" y="321511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/>
              <a:t>Fra Aarhus’ </a:t>
            </a:r>
            <a:r>
              <a:rPr lang="en-US" sz="2500" dirty="0" err="1"/>
              <a:t>Medborgerskabspolitik</a:t>
            </a:r>
            <a:r>
              <a:rPr lang="en-US" sz="2500" dirty="0"/>
              <a:t>:</a:t>
            </a:r>
          </a:p>
          <a:p>
            <a:pPr>
              <a:lnSpc>
                <a:spcPct val="90000"/>
              </a:lnSpc>
            </a:pPr>
            <a:endParaRPr lang="en-US" sz="2500" b="1" i="1" dirty="0"/>
          </a:p>
          <a:p>
            <a:pPr>
              <a:lnSpc>
                <a:spcPct val="90000"/>
              </a:lnSpc>
            </a:pPr>
            <a:r>
              <a:rPr lang="en-US" sz="2500" b="1" i="1" dirty="0"/>
              <a:t>“</a:t>
            </a:r>
            <a:r>
              <a:rPr lang="en-US" sz="2500" i="1" dirty="0"/>
              <a:t>Et </a:t>
            </a:r>
            <a:r>
              <a:rPr lang="en-US" sz="2500" i="1" dirty="0" err="1"/>
              <a:t>fælles</a:t>
            </a:r>
            <a:r>
              <a:rPr lang="en-US" sz="2500" i="1" dirty="0"/>
              <a:t> </a:t>
            </a:r>
            <a:r>
              <a:rPr lang="en-US" sz="2500" i="1" dirty="0" err="1"/>
              <a:t>samfund</a:t>
            </a:r>
            <a:r>
              <a:rPr lang="en-US" sz="2500" i="1" dirty="0"/>
              <a:t> </a:t>
            </a:r>
            <a:r>
              <a:rPr lang="en-US" sz="2500" i="1" dirty="0" err="1"/>
              <a:t>kræver</a:t>
            </a:r>
            <a:r>
              <a:rPr lang="en-US" sz="2500" i="1" dirty="0"/>
              <a:t> </a:t>
            </a:r>
            <a:r>
              <a:rPr lang="en-US" sz="2500" i="1" dirty="0" err="1"/>
              <a:t>en</a:t>
            </a:r>
            <a:r>
              <a:rPr lang="en-US" sz="2500" i="1" dirty="0"/>
              <a:t> </a:t>
            </a:r>
            <a:r>
              <a:rPr lang="en-US" sz="2500" i="1" dirty="0" err="1"/>
              <a:t>fælles</a:t>
            </a:r>
            <a:r>
              <a:rPr lang="en-US" sz="2500" i="1" dirty="0"/>
              <a:t> </a:t>
            </a:r>
            <a:r>
              <a:rPr lang="en-US" sz="2500" i="1" dirty="0" err="1"/>
              <a:t>indsats</a:t>
            </a:r>
            <a:r>
              <a:rPr lang="en-US" sz="2500" i="1" dirty="0"/>
              <a:t>. For at </a:t>
            </a:r>
            <a:r>
              <a:rPr lang="en-US" sz="2500" i="1" dirty="0" err="1"/>
              <a:t>fastholde</a:t>
            </a:r>
            <a:r>
              <a:rPr lang="en-US" sz="2500" i="1" dirty="0"/>
              <a:t> og </a:t>
            </a:r>
            <a:r>
              <a:rPr lang="en-US" sz="2500" i="1" dirty="0" err="1"/>
              <a:t>udvikle</a:t>
            </a:r>
            <a:r>
              <a:rPr lang="en-US" sz="2500" i="1" dirty="0"/>
              <a:t> et </a:t>
            </a:r>
            <a:r>
              <a:rPr lang="en-US" sz="2500" i="1" dirty="0" err="1"/>
              <a:t>socialt</a:t>
            </a:r>
            <a:r>
              <a:rPr lang="en-US" sz="2500" i="1" dirty="0"/>
              <a:t>, </a:t>
            </a:r>
            <a:r>
              <a:rPr lang="en-US" sz="2500" i="1" dirty="0" err="1"/>
              <a:t>økonomisk</a:t>
            </a:r>
            <a:r>
              <a:rPr lang="en-US" sz="2500" i="1" dirty="0"/>
              <a:t> og </a:t>
            </a:r>
            <a:r>
              <a:rPr lang="en-US" sz="2500" i="1" dirty="0" err="1"/>
              <a:t>bæredygtigt</a:t>
            </a:r>
            <a:r>
              <a:rPr lang="en-US" sz="2500" i="1" dirty="0"/>
              <a:t> </a:t>
            </a:r>
            <a:r>
              <a:rPr lang="en-US" sz="2500" i="1" dirty="0" err="1"/>
              <a:t>velfærdssamfund</a:t>
            </a:r>
            <a:r>
              <a:rPr lang="en-US" sz="2500" i="1" dirty="0"/>
              <a:t> </a:t>
            </a:r>
            <a:r>
              <a:rPr lang="en-US" sz="2500" i="1" dirty="0" err="1"/>
              <a:t>kræver</a:t>
            </a:r>
            <a:r>
              <a:rPr lang="en-US" sz="2500" i="1" dirty="0"/>
              <a:t> </a:t>
            </a:r>
            <a:r>
              <a:rPr lang="en-US" sz="2500" i="1" dirty="0" err="1"/>
              <a:t>det</a:t>
            </a:r>
            <a:r>
              <a:rPr lang="en-US" sz="2500" i="1" dirty="0"/>
              <a:t>, at </a:t>
            </a:r>
            <a:r>
              <a:rPr lang="en-US" sz="2500" i="1" dirty="0" err="1"/>
              <a:t>politikere</a:t>
            </a:r>
            <a:r>
              <a:rPr lang="en-US" sz="2500" i="1" dirty="0"/>
              <a:t>, </a:t>
            </a:r>
            <a:r>
              <a:rPr lang="en-US" sz="2500" i="1" dirty="0" err="1"/>
              <a:t>borgere</a:t>
            </a:r>
            <a:r>
              <a:rPr lang="en-US" sz="2500" i="1" dirty="0"/>
              <a:t>, </a:t>
            </a:r>
            <a:r>
              <a:rPr lang="en-US" sz="2500" i="1" dirty="0" err="1"/>
              <a:t>virksomheder</a:t>
            </a:r>
            <a:r>
              <a:rPr lang="en-US" sz="2500" i="1" dirty="0"/>
              <a:t>, </a:t>
            </a:r>
            <a:r>
              <a:rPr lang="en-US" sz="2500" i="1" dirty="0" err="1"/>
              <a:t>foreninger</a:t>
            </a:r>
            <a:r>
              <a:rPr lang="en-US" sz="2500" i="1" dirty="0"/>
              <a:t> og </a:t>
            </a:r>
            <a:r>
              <a:rPr lang="en-US" sz="2500" i="1" dirty="0" err="1"/>
              <a:t>medarbejdere</a:t>
            </a:r>
            <a:r>
              <a:rPr lang="en-US" sz="2500" i="1" dirty="0"/>
              <a:t> </a:t>
            </a:r>
            <a:r>
              <a:rPr lang="en-US" sz="2500" i="1" dirty="0" err="1"/>
              <a:t>i</a:t>
            </a:r>
            <a:r>
              <a:rPr lang="en-US" sz="2500" i="1" dirty="0"/>
              <a:t> </a:t>
            </a:r>
            <a:r>
              <a:rPr lang="en-US" sz="2500" i="1" dirty="0" err="1"/>
              <a:t>kommunen</a:t>
            </a:r>
            <a:r>
              <a:rPr lang="en-US" sz="2500" i="1" dirty="0"/>
              <a:t> </a:t>
            </a:r>
            <a:r>
              <a:rPr lang="en-US" sz="2500" i="1" dirty="0" err="1"/>
              <a:t>gentænker</a:t>
            </a:r>
            <a:r>
              <a:rPr lang="en-US" sz="2500" i="1" dirty="0"/>
              <a:t> </a:t>
            </a:r>
            <a:r>
              <a:rPr lang="en-US" sz="2500" i="1" dirty="0" err="1"/>
              <a:t>måden</a:t>
            </a:r>
            <a:r>
              <a:rPr lang="en-US" sz="2500" i="1" dirty="0"/>
              <a:t>, vi </a:t>
            </a:r>
            <a:r>
              <a:rPr lang="en-US" sz="2500" i="1" dirty="0" err="1"/>
              <a:t>er</a:t>
            </a:r>
            <a:r>
              <a:rPr lang="en-US" sz="2500" i="1" dirty="0"/>
              <a:t> </a:t>
            </a:r>
            <a:r>
              <a:rPr lang="en-US" sz="2500" i="1" dirty="0" err="1"/>
              <a:t>sammen</a:t>
            </a:r>
            <a:r>
              <a:rPr lang="en-US" sz="2500" i="1" dirty="0"/>
              <a:t> om Aarhus.”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1F4077E-BDEA-4594-9FBA-0B3EF6243F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 b="78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388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indhold 1">
            <a:extLst>
              <a:ext uri="{FF2B5EF4-FFF2-40B4-BE49-F238E27FC236}">
                <a16:creationId xmlns:a16="http://schemas.microsoft.com/office/drawing/2014/main" id="{09DA68BB-208B-40FB-B103-A69679D19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25954"/>
            <a:ext cx="7896226" cy="5400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altLang="da-DK" sz="6000" i="1" dirty="0"/>
              <a:t>Fra</a:t>
            </a:r>
            <a:r>
              <a:rPr lang="da-DK" altLang="da-DK" dirty="0"/>
              <a:t> forestilling om at den offentlige sektor </a:t>
            </a:r>
            <a:r>
              <a:rPr lang="da-DK" altLang="da-DK" u="sng" dirty="0"/>
              <a:t>kan </a:t>
            </a:r>
            <a:r>
              <a:rPr lang="da-DK" altLang="da-DK" dirty="0"/>
              <a:t>og </a:t>
            </a:r>
            <a:r>
              <a:rPr lang="da-DK" altLang="da-DK" u="sng" dirty="0"/>
              <a:t>skal</a:t>
            </a:r>
            <a:r>
              <a:rPr lang="da-DK" altLang="da-DK" dirty="0"/>
              <a:t> løse offentlige opgaver på egen hånd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altLang="da-DK" dirty="0"/>
          </a:p>
          <a:p>
            <a:pPr>
              <a:buFont typeface="Wingdings" panose="05000000000000000000" pitchFamily="2" charset="2"/>
              <a:buChar char="Ø"/>
            </a:pPr>
            <a:r>
              <a:rPr lang="da-DK" altLang="da-DK" sz="6000" i="1" dirty="0"/>
              <a:t>Til</a:t>
            </a:r>
            <a:r>
              <a:rPr lang="da-DK" altLang="da-DK" dirty="0"/>
              <a:t> forestilling om, at den offentlige sektor bedst når sine mål i samarbejde med relevante og berørte samfundsaktører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alt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52CF85-6105-4640-9BC7-B3FF560B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116632"/>
            <a:ext cx="7992888" cy="792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a-DK" sz="5400" dirty="0">
                <a:solidFill>
                  <a:schemeClr val="bg2">
                    <a:lumMod val="50000"/>
                  </a:schemeClr>
                </a:solidFill>
              </a:rPr>
              <a:t>Ny styringstænkning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9DC2C100-8366-4762-A322-10299DA7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1125539"/>
            <a:ext cx="255587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2B51EA9-E62F-45D6-A554-C5CA54D2312E}"/>
              </a:ext>
            </a:extLst>
          </p:cNvPr>
          <p:cNvSpPr txBox="1"/>
          <p:nvPr/>
        </p:nvSpPr>
        <p:spPr>
          <a:xfrm>
            <a:off x="10848528" y="4941168"/>
            <a:ext cx="1343472" cy="1916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8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indhold 1">
            <a:extLst>
              <a:ext uri="{FF2B5EF4-FFF2-40B4-BE49-F238E27FC236}">
                <a16:creationId xmlns:a16="http://schemas.microsoft.com/office/drawing/2014/main" id="{7367C310-4BA9-45FC-BB74-45FEB152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5" y="1196553"/>
            <a:ext cx="7056784" cy="51847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altLang="da-DK" sz="2200" dirty="0"/>
              <a:t>Fra </a:t>
            </a:r>
            <a:r>
              <a:rPr lang="da-DK" altLang="da-DK" sz="2200" i="1" dirty="0"/>
              <a:t>myndighedskommune</a:t>
            </a:r>
            <a:r>
              <a:rPr lang="da-DK" altLang="da-DK" sz="2200" dirty="0"/>
              <a:t> med hierarkisk lov- og  regelstyring, siloopdelt bureaukrati og stærkt professionsstyre med borgere i klientrollen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altLang="da-DK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da-DK" altLang="da-DK" sz="2200" dirty="0"/>
              <a:t>Over </a:t>
            </a:r>
            <a:r>
              <a:rPr lang="da-DK" altLang="da-DK" sz="2200" i="1" dirty="0"/>
              <a:t>servicekommune</a:t>
            </a:r>
            <a:r>
              <a:rPr lang="da-DK" altLang="da-DK" sz="2200" dirty="0"/>
              <a:t> der mål-, ramme- og resultatstyrer opgaveløsning skabt i konkurrence mellem offentlige og private serviceleverandører og borgerne som kunder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altLang="da-DK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da-DK" altLang="da-DK" sz="2200" dirty="0"/>
              <a:t>Til </a:t>
            </a:r>
            <a:r>
              <a:rPr lang="da-DK" altLang="da-DK" sz="2200" i="1" dirty="0"/>
              <a:t>arena for samskabelse</a:t>
            </a:r>
            <a:r>
              <a:rPr lang="da-DK" altLang="da-DK" sz="2200" dirty="0"/>
              <a:t>, hvor kommune og lokalbefolkning samarbejder om at skabe det gode lokalsamfund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EFB723-AE34-467A-A6B0-934EDDFB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16632"/>
            <a:ext cx="8208912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a-DK" sz="4800" dirty="0">
                <a:solidFill>
                  <a:schemeClr val="bg2">
                    <a:lumMod val="50000"/>
                  </a:schemeClr>
                </a:solidFill>
              </a:rPr>
              <a:t>Rejsen fra 1980 til i dag</a:t>
            </a: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693B2599-61B8-464F-8F3F-D153D96AD84D}"/>
              </a:ext>
            </a:extLst>
          </p:cNvPr>
          <p:cNvGrpSpPr/>
          <p:nvPr/>
        </p:nvGrpSpPr>
        <p:grpSpPr>
          <a:xfrm>
            <a:off x="7608168" y="3284984"/>
            <a:ext cx="4392614" cy="2808288"/>
            <a:chOff x="2063751" y="1268414"/>
            <a:chExt cx="8424863" cy="5905499"/>
          </a:xfrm>
        </p:grpSpPr>
        <p:sp>
          <p:nvSpPr>
            <p:cNvPr id="5" name="Content Placeholder 1">
              <a:extLst>
                <a:ext uri="{FF2B5EF4-FFF2-40B4-BE49-F238E27FC236}">
                  <a16:creationId xmlns:a16="http://schemas.microsoft.com/office/drawing/2014/main" id="{CA787EAC-6CD7-4F3D-9D00-507AFD112746}"/>
                </a:ext>
              </a:extLst>
            </p:cNvPr>
            <p:cNvSpPr txBox="1">
              <a:spLocks/>
            </p:cNvSpPr>
            <p:nvPr/>
          </p:nvSpPr>
          <p:spPr>
            <a:xfrm>
              <a:off x="2063751" y="1268414"/>
              <a:ext cx="8424863" cy="4752975"/>
            </a:xfrm>
            <a:ln w="38100">
              <a:solidFill>
                <a:schemeClr val="tx1"/>
              </a:solidFill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buFont typeface="Wingdings 3" panose="05040102010807070707" pitchFamily="18" charset="2"/>
                <a:buNone/>
                <a:defRPr/>
              </a:pPr>
              <a:r>
                <a:rPr lang="da-DK" dirty="0"/>
                <a:t> Styringstænkning</a:t>
              </a:r>
            </a:p>
            <a:p>
              <a:pPr fontAlgn="auto">
                <a:spcAft>
                  <a:spcPts val="0"/>
                </a:spcAft>
                <a:buFont typeface="Wingdings 3" panose="05040102010807070707" pitchFamily="18" charset="2"/>
                <a:buNone/>
                <a:defRPr/>
              </a:pPr>
              <a:endParaRPr lang="da-DK" dirty="0"/>
            </a:p>
            <a:p>
              <a:pPr fontAlgn="auto">
                <a:spcAft>
                  <a:spcPts val="0"/>
                </a:spcAft>
                <a:buFont typeface="Wingdings 3" panose="05040102010807070707" pitchFamily="18" charset="2"/>
                <a:buNone/>
                <a:defRPr/>
              </a:pPr>
              <a:r>
                <a:rPr lang="da-DK" dirty="0"/>
                <a:t>            				     </a:t>
              </a:r>
              <a:r>
                <a:rPr lang="da-DK" i="1" dirty="0"/>
                <a:t>Samskabelsesarena						     </a:t>
              </a:r>
            </a:p>
            <a:p>
              <a:pPr fontAlgn="auto">
                <a:spcAft>
                  <a:spcPts val="0"/>
                </a:spcAft>
                <a:buFont typeface="Wingdings 3" panose="05040102010807070707" pitchFamily="18" charset="2"/>
                <a:buNone/>
                <a:defRPr/>
              </a:pPr>
              <a:r>
                <a:rPr lang="da-DK" i="1" dirty="0"/>
                <a:t>							</a:t>
              </a:r>
            </a:p>
            <a:p>
              <a:pPr fontAlgn="auto">
                <a:spcAft>
                  <a:spcPts val="0"/>
                </a:spcAft>
                <a:buFont typeface="Wingdings 3" panose="05040102010807070707" pitchFamily="18" charset="2"/>
                <a:buNone/>
                <a:defRPr/>
              </a:pPr>
              <a:endParaRPr lang="da-DK" i="1" dirty="0"/>
            </a:p>
            <a:p>
              <a:pPr fontAlgn="auto">
                <a:spcAft>
                  <a:spcPts val="0"/>
                </a:spcAft>
                <a:buFont typeface="Wingdings 3" panose="05040102010807070707" pitchFamily="18" charset="2"/>
                <a:buNone/>
                <a:defRPr/>
              </a:pPr>
              <a:r>
                <a:rPr lang="da-DK" i="1" dirty="0"/>
                <a:t>				     Servicekommune                                  </a:t>
              </a:r>
            </a:p>
            <a:p>
              <a:pPr fontAlgn="auto">
                <a:spcAft>
                  <a:spcPts val="0"/>
                </a:spcAft>
                <a:buFont typeface="Wingdings 3" panose="05040102010807070707" pitchFamily="18" charset="2"/>
                <a:buNone/>
                <a:defRPr/>
              </a:pPr>
              <a:endParaRPr lang="da-DK" i="1" dirty="0"/>
            </a:p>
            <a:p>
              <a:pPr fontAlgn="auto">
                <a:spcAft>
                  <a:spcPts val="0"/>
                </a:spcAft>
                <a:buFont typeface="Wingdings 3" panose="05040102010807070707" pitchFamily="18" charset="2"/>
                <a:buNone/>
                <a:defRPr/>
              </a:pPr>
              <a:endParaRPr lang="da-DK" i="1" dirty="0"/>
            </a:p>
            <a:p>
              <a:pPr fontAlgn="auto">
                <a:spcAft>
                  <a:spcPts val="0"/>
                </a:spcAft>
                <a:buFont typeface="Wingdings 3" panose="05040102010807070707" pitchFamily="18" charset="2"/>
                <a:buNone/>
                <a:defRPr/>
              </a:pPr>
              <a:r>
                <a:rPr lang="da-DK" i="1" dirty="0"/>
                <a:t>          Myndighedskommune       </a:t>
              </a:r>
            </a:p>
            <a:p>
              <a:pPr fontAlgn="auto">
                <a:spcAft>
                  <a:spcPts val="0"/>
                </a:spcAft>
                <a:buFont typeface="Wingdings 3" panose="05040102010807070707" pitchFamily="18" charset="2"/>
                <a:buNone/>
                <a:defRPr/>
              </a:pPr>
              <a:r>
                <a:rPr lang="da-DK" i="1" dirty="0"/>
                <a:t>                                   </a:t>
              </a:r>
              <a:r>
                <a:rPr lang="da-DK" dirty="0"/>
                <a:t>                                      Tid</a:t>
              </a:r>
            </a:p>
          </p:txBody>
        </p: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A14C46C9-3DC7-4AA4-8C59-79517647F2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4113" y="1881189"/>
              <a:ext cx="0" cy="399573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9">
              <a:extLst>
                <a:ext uri="{FF2B5EF4-FFF2-40B4-BE49-F238E27FC236}">
                  <a16:creationId xmlns:a16="http://schemas.microsoft.com/office/drawing/2014/main" id="{3B37A55D-025C-4C45-BDE5-AF6432ADA05E}"/>
                </a:ext>
              </a:extLst>
            </p:cNvPr>
            <p:cNvCxnSpPr>
              <a:cxnSpLocks/>
            </p:cNvCxnSpPr>
            <p:nvPr/>
          </p:nvCxnSpPr>
          <p:spPr>
            <a:xfrm>
              <a:off x="2424115" y="5797507"/>
              <a:ext cx="705643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10">
              <a:extLst>
                <a:ext uri="{FF2B5EF4-FFF2-40B4-BE49-F238E27FC236}">
                  <a16:creationId xmlns:a16="http://schemas.microsoft.com/office/drawing/2014/main" id="{F4E3EC7F-4DED-4024-888F-13C129297FD0}"/>
                </a:ext>
              </a:extLst>
            </p:cNvPr>
            <p:cNvSpPr/>
            <p:nvPr/>
          </p:nvSpPr>
          <p:spPr>
            <a:xfrm flipH="1">
              <a:off x="2566989" y="4365625"/>
              <a:ext cx="4105275" cy="2808288"/>
            </a:xfrm>
            <a:prstGeom prst="arc">
              <a:avLst>
                <a:gd name="adj1" fmla="val 16789796"/>
                <a:gd name="adj2" fmla="val 78519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9" name="Arc 11">
              <a:extLst>
                <a:ext uri="{FF2B5EF4-FFF2-40B4-BE49-F238E27FC236}">
                  <a16:creationId xmlns:a16="http://schemas.microsoft.com/office/drawing/2014/main" id="{43A30063-ECF6-4BFF-9DB3-51846BE30BDA}"/>
                </a:ext>
              </a:extLst>
            </p:cNvPr>
            <p:cNvSpPr/>
            <p:nvPr/>
          </p:nvSpPr>
          <p:spPr>
            <a:xfrm flipH="1">
              <a:off x="4403725" y="3141664"/>
              <a:ext cx="4248150" cy="2232025"/>
            </a:xfrm>
            <a:prstGeom prst="arc">
              <a:avLst>
                <a:gd name="adj1" fmla="val 16706970"/>
                <a:gd name="adj2" fmla="val 191983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10" name="Arc 12">
              <a:extLst>
                <a:ext uri="{FF2B5EF4-FFF2-40B4-BE49-F238E27FC236}">
                  <a16:creationId xmlns:a16="http://schemas.microsoft.com/office/drawing/2014/main" id="{593880F9-AA13-447C-9ABF-36AAE526DDCE}"/>
                </a:ext>
              </a:extLst>
            </p:cNvPr>
            <p:cNvSpPr/>
            <p:nvPr/>
          </p:nvSpPr>
          <p:spPr>
            <a:xfrm flipH="1">
              <a:off x="6383338" y="1895475"/>
              <a:ext cx="3529012" cy="2520950"/>
            </a:xfrm>
            <a:prstGeom prst="arc">
              <a:avLst>
                <a:gd name="adj1" fmla="val 15688152"/>
                <a:gd name="adj2" fmla="val 0"/>
              </a:avLst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da-DK"/>
            </a:p>
          </p:txBody>
        </p:sp>
      </p:grpSp>
      <p:sp>
        <p:nvSpPr>
          <p:cNvPr id="11" name="Tekstfelt 10">
            <a:extLst>
              <a:ext uri="{FF2B5EF4-FFF2-40B4-BE49-F238E27FC236}">
                <a16:creationId xmlns:a16="http://schemas.microsoft.com/office/drawing/2014/main" id="{E7909DC3-B26F-4896-9C8F-DAFC8C03F93C}"/>
              </a:ext>
            </a:extLst>
          </p:cNvPr>
          <p:cNvSpPr txBox="1"/>
          <p:nvPr/>
        </p:nvSpPr>
        <p:spPr>
          <a:xfrm>
            <a:off x="10848528" y="4941168"/>
            <a:ext cx="1343472" cy="1916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76971"/>
      </p:ext>
    </p:extLst>
  </p:cSld>
  <p:clrMapOvr>
    <a:masterClrMapping/>
  </p:clrMapOvr>
</p:sld>
</file>

<file path=ppt/theme/theme1.xml><?xml version="1.0" encoding="utf-8"?>
<a:theme xmlns:a="http://schemas.openxmlformats.org/drawingml/2006/main" name="Beskæ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TM10001105[[fn=Beskære]]</Template>
  <TotalTime>5726</TotalTime>
  <Words>875</Words>
  <Application>Microsoft Macintosh PowerPoint</Application>
  <PresentationFormat>Widescreen</PresentationFormat>
  <Paragraphs>220</Paragraphs>
  <Slides>21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8" baseType="lpstr">
      <vt:lpstr>Arial</vt:lpstr>
      <vt:lpstr>Calibri</vt:lpstr>
      <vt:lpstr>Flavin Bold</vt:lpstr>
      <vt:lpstr>Franklin Gothic Book</vt:lpstr>
      <vt:lpstr>Wingdings</vt:lpstr>
      <vt:lpstr>Wingdings 3</vt:lpstr>
      <vt:lpstr>Beskær</vt:lpstr>
      <vt:lpstr>    TÆNKER VI FRIVILLIGHEDSOMRÅDET  TILSTRÆKKELIGT IND I HVERDAGEN?  SUBSTANS ÅRSMØDE DEN 6. NOVEMBER 2018</vt:lpstr>
      <vt:lpstr>Program</vt:lpstr>
      <vt:lpstr>… hvem er jeg?</vt:lpstr>
      <vt:lpstr>Mener I, at I tænker frivillighed tilstrækkeligt ind i hverdagen?</vt:lpstr>
      <vt:lpstr>… Frivillighed?</vt:lpstr>
      <vt:lpstr>Hvad kan frivilligheden?</vt:lpstr>
      <vt:lpstr>Hvorfor skal vi tænke det ind I hverdagen?   Velfærd som en fælles opgave </vt:lpstr>
      <vt:lpstr>Ny styringstænkning</vt:lpstr>
      <vt:lpstr>Rejsen fra 1980 til i dag</vt:lpstr>
      <vt:lpstr>Hvad ved vi om frivillighed</vt:lpstr>
      <vt:lpstr>Hvordan ser landkortet ud hos dig?</vt:lpstr>
      <vt:lpstr>PowerPoint-præsentation</vt:lpstr>
      <vt:lpstr>PowerPoint-præsentation</vt:lpstr>
      <vt:lpstr>Indsigter so far…</vt:lpstr>
      <vt:lpstr>Et par (gode) eksempler:  - 180 dage på plejehjem  - Fællesspisning på Borgvold - Morgenaflevering i Lynghoved </vt:lpstr>
      <vt:lpstr>.. Og et par af de andre…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Ledelsesgrundlag</dc:title>
  <dc:creator>Maj Morgenstjerne</dc:creator>
  <cp:lastModifiedBy>Louise Bojsen</cp:lastModifiedBy>
  <cp:revision>38</cp:revision>
  <cp:lastPrinted>2018-11-05T13:30:46Z</cp:lastPrinted>
  <dcterms:created xsi:type="dcterms:W3CDTF">2018-11-01T20:08:57Z</dcterms:created>
  <dcterms:modified xsi:type="dcterms:W3CDTF">2018-11-05T21:47:27Z</dcterms:modified>
</cp:coreProperties>
</file>