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81" r:id="rId2"/>
    <p:sldId id="332" r:id="rId3"/>
    <p:sldId id="366" r:id="rId4"/>
    <p:sldId id="367" r:id="rId5"/>
    <p:sldId id="365" r:id="rId6"/>
    <p:sldId id="336" r:id="rId7"/>
    <p:sldId id="360" r:id="rId8"/>
    <p:sldId id="339" r:id="rId9"/>
    <p:sldId id="370" r:id="rId10"/>
    <p:sldId id="369" r:id="rId11"/>
    <p:sldId id="348" r:id="rId12"/>
    <p:sldId id="343" r:id="rId13"/>
    <p:sldId id="364" r:id="rId14"/>
    <p:sldId id="371" r:id="rId15"/>
    <p:sldId id="338" r:id="rId16"/>
    <p:sldId id="359" r:id="rId17"/>
  </p:sldIdLst>
  <p:sldSz cx="12192000" cy="6858000"/>
  <p:notesSz cx="6797675" cy="9926638"/>
  <p:defaultText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tte Sofie Cramon" initials="DSC" lastIdx="10" clrIdx="0">
    <p:extLst>
      <p:ext uri="{19B8F6BF-5375-455C-9EA6-DF929625EA0E}">
        <p15:presenceInfo xmlns:p15="http://schemas.microsoft.com/office/powerpoint/2012/main" userId="S-1-5-21-42104206-504389883-817569254-214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00A5E3"/>
    <a:srgbClr val="0086BC"/>
    <a:srgbClr val="71C9EC"/>
    <a:srgbClr val="E6EDF1"/>
    <a:srgbClr val="CDDAE3"/>
    <a:srgbClr val="002C49"/>
    <a:srgbClr val="4C688C"/>
    <a:srgbClr val="294E75"/>
    <a:srgbClr val="ABC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llemlayout 3 - markeringsfarv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llemlayout 3 - markeringsfarv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26" autoAdjust="0"/>
    <p:restoredTop sz="75489" autoAdjust="0"/>
  </p:normalViewPr>
  <p:slideViewPr>
    <p:cSldViewPr snapToObjects="1">
      <p:cViewPr varScale="1">
        <p:scale>
          <a:sx n="67" d="100"/>
          <a:sy n="67" d="100"/>
        </p:scale>
        <p:origin x="931"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47" d="100"/>
          <a:sy n="147" d="100"/>
        </p:scale>
        <p:origin x="435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8E0B0C8-CD17-4901-82DD-5103396FED77}" type="datetimeFigureOut">
              <a:rPr lang="da-DK" smtClean="0"/>
              <a:t>24-05-2018</a:t>
            </a:fld>
            <a:endParaRPr lang="da-DK"/>
          </a:p>
        </p:txBody>
      </p:sp>
      <p:sp>
        <p:nvSpPr>
          <p:cNvPr id="4" name="Pladsholder til sidefod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193379A-66F6-465A-A964-F62C9B99CEC9}" type="slidenum">
              <a:rPr lang="da-DK" smtClean="0"/>
              <a:t>‹nr.›</a:t>
            </a:fld>
            <a:endParaRPr lang="da-DK"/>
          </a:p>
        </p:txBody>
      </p:sp>
    </p:spTree>
    <p:extLst>
      <p:ext uri="{BB962C8B-B14F-4D97-AF65-F5344CB8AC3E}">
        <p14:creationId xmlns:p14="http://schemas.microsoft.com/office/powerpoint/2010/main" val="4057523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8F055A-6DDF-8143-B105-658B2E7B03FF}" type="datetimeFigureOut">
              <a:rPr lang="da-DK" smtClean="0"/>
              <a:t>24-05-2018</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54EA79B-85E0-874A-ADFB-F0CE1FB99639}" type="slidenum">
              <a:rPr lang="da-DK" smtClean="0"/>
              <a:t>‹nr.›</a:t>
            </a:fld>
            <a:endParaRPr lang="da-DK"/>
          </a:p>
        </p:txBody>
      </p:sp>
    </p:spTree>
    <p:extLst>
      <p:ext uri="{BB962C8B-B14F-4D97-AF65-F5344CB8AC3E}">
        <p14:creationId xmlns:p14="http://schemas.microsoft.com/office/powerpoint/2010/main" val="25546786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Velkommen og præsentation</a:t>
            </a:r>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1</a:t>
            </a:fld>
            <a:endParaRPr lang="da-DK"/>
          </a:p>
        </p:txBody>
      </p:sp>
    </p:spTree>
    <p:extLst>
      <p:ext uri="{BB962C8B-B14F-4D97-AF65-F5344CB8AC3E}">
        <p14:creationId xmlns:p14="http://schemas.microsoft.com/office/powerpoint/2010/main" val="1982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a-DK" sz="1600" dirty="0" smtClean="0"/>
              <a:t>Et af vores helt store tiltag</a:t>
            </a:r>
            <a:r>
              <a:rPr lang="da-DK" sz="1600" baseline="0" dirty="0" smtClean="0"/>
              <a:t> er vores Sundhedshus. (Verdensmål 3 Sundhed og Trivsel, Verdensmål 11, bæredygtige byer og lokalsamfund, Verdensmål 17 partnerskaber for handling)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a-DK" sz="1600" baseline="0"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da-DK" sz="1600" dirty="0" smtClean="0"/>
              <a:t>Regionen besluttede i 2008 at nedlægge funktionerne på Fredericia Sygehus og vi har siden den</a:t>
            </a:r>
            <a:r>
              <a:rPr lang="da-DK" sz="1600" baseline="0" dirty="0" smtClean="0"/>
              <a:t> gang haft en dialog om hvad der skulle ske med bygningerne og med de nære sundhedstilbud. Grunden til at vi som kommune traf beslutningen om at </a:t>
            </a:r>
            <a:r>
              <a:rPr lang="da-DK" sz="1600" kern="1200" baseline="0" dirty="0" smtClean="0">
                <a:solidFill>
                  <a:schemeClr val="tx1"/>
                </a:solidFill>
                <a:effectLst/>
                <a:latin typeface="Times New Roman" pitchFamily="18" charset="0"/>
                <a:ea typeface="+mn-ea"/>
                <a:cs typeface="+mn-cs"/>
              </a:rPr>
              <a:t>købe bygningerne og etablere et sundhedshus var at vi så at sundhedshuset kan blive løsningen på en række udfordringer vi stå i og overfor og især fordi det kan skabe rammen om fremtidsplanerne for sundhed i 2025 og frem.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da-DK" sz="1600" kern="1200" baseline="0" dirty="0" smtClean="0">
              <a:solidFill>
                <a:schemeClr val="tx1"/>
              </a:solidFill>
              <a:effectLst/>
              <a:latin typeface="Times New Roman" pitchFamily="18" charset="0"/>
              <a:ea typeface="+mn-ea"/>
              <a:cs typeface="+mn-cs"/>
            </a:endParaRPr>
          </a:p>
          <a:p>
            <a:r>
              <a:rPr lang="da-DK" sz="1600" kern="1200" dirty="0" smtClean="0">
                <a:solidFill>
                  <a:schemeClr val="tx1"/>
                </a:solidFill>
                <a:effectLst/>
                <a:latin typeface="Times New Roman" pitchFamily="18" charset="0"/>
                <a:ea typeface="+mn-ea"/>
                <a:cs typeface="+mn-cs"/>
              </a:rPr>
              <a:t>Sundhedsvæsenet i Danmark står i disse år overfor strukturelle ændringer. Nye sygehusstrukturer betyder, at der er færre, men mere specialiserede sygehuse. Mange behandlinger kan varetages ambulant og indlæggelsestiden er reduceret. Dette stiller nye og større krav til det primære sundhedsvæsen. I fællesskab – på tværs af primær og sekundær sektor – er der behov for at udvikle et nært og mere sammenhængende sundhedsvæsen. </a:t>
            </a:r>
          </a:p>
          <a:p>
            <a:r>
              <a:rPr lang="da-DK" sz="1600" kern="1200" dirty="0" smtClean="0">
                <a:solidFill>
                  <a:schemeClr val="tx1"/>
                </a:solidFill>
                <a:effectLst/>
                <a:latin typeface="Times New Roman" pitchFamily="18" charset="0"/>
                <a:ea typeface="+mn-ea"/>
                <a:cs typeface="+mn-cs"/>
              </a:rPr>
              <a:t> </a:t>
            </a:r>
          </a:p>
          <a:p>
            <a:r>
              <a:rPr lang="da-DK" sz="1600" kern="1200" dirty="0" smtClean="0">
                <a:solidFill>
                  <a:schemeClr val="tx1"/>
                </a:solidFill>
                <a:effectLst/>
                <a:latin typeface="Times New Roman" pitchFamily="18" charset="0"/>
                <a:ea typeface="+mn-ea"/>
                <a:cs typeface="+mn-cs"/>
              </a:rPr>
              <a:t>Hertil kommer den demografiske udvikling, der betyder, at der kommer flere ældre borgere, og der kommer flere, der lever med en eller flere kroniske sygdomme, som gør, at de oftere er i kontakt med både det primære og sekundære sundhedsvæsenet og hermed flere sektorer på én gang. Endelig udfordres det danske velfærdssamfund af den sociale ulighed i sundhed, som også viser sig ved ulighed i forebyggelse, behandling og rehabilitering.</a:t>
            </a:r>
          </a:p>
          <a:p>
            <a:r>
              <a:rPr lang="da-DK" sz="1600" kern="1200" dirty="0" smtClean="0">
                <a:solidFill>
                  <a:schemeClr val="tx1"/>
                </a:solidFill>
                <a:effectLst/>
                <a:latin typeface="Times New Roman" pitchFamily="18" charset="0"/>
                <a:ea typeface="+mn-ea"/>
                <a:cs typeface="+mn-cs"/>
              </a:rPr>
              <a:t> </a:t>
            </a:r>
          </a:p>
          <a:p>
            <a:r>
              <a:rPr lang="da-DK" sz="1600" kern="1200" dirty="0" smtClean="0">
                <a:solidFill>
                  <a:schemeClr val="tx1"/>
                </a:solidFill>
                <a:effectLst/>
                <a:latin typeface="Times New Roman" pitchFamily="18" charset="0"/>
                <a:ea typeface="+mn-ea"/>
                <a:cs typeface="+mn-cs"/>
              </a:rPr>
              <a:t>Grundet disse udfordringer ønsker Fredericia Kommune og Region Syddanmark at være proaktive og sikre et stærkt sundhedstilbud tæt på borgernes hjem. </a:t>
            </a:r>
            <a:endParaRPr lang="da-DK" sz="1600" kern="1200" baseline="0" dirty="0" smtClean="0">
              <a:solidFill>
                <a:schemeClr val="tx1"/>
              </a:solidFill>
              <a:effectLst/>
              <a:latin typeface="Times New Roman" pitchFamily="18" charset="0"/>
              <a:ea typeface="+mn-ea"/>
              <a:cs typeface="+mn-cs"/>
            </a:endParaRPr>
          </a:p>
          <a:p>
            <a:pPr lvl="0"/>
            <a:endParaRPr lang="da-DK" sz="1600" b="0" baseline="0" dirty="0" smtClean="0"/>
          </a:p>
          <a:p>
            <a:pPr lvl="0"/>
            <a:r>
              <a:rPr lang="da-DK" sz="1600" b="0" baseline="0" dirty="0" smtClean="0"/>
              <a:t>Vi ønsker at være proaktive i forhold til udviklingen indenfor det nære sundhedsvæsen. Vi vil i</a:t>
            </a:r>
            <a:r>
              <a:rPr lang="da-DK" sz="1600" b="0" dirty="0" smtClean="0"/>
              <a:t> fællesskab etableres et hus med et bredt indhold af funktioner, som giver borgerne den bedste service og hvor der opnås den bedste synergi til gavn for borgernes sundhed.</a:t>
            </a:r>
          </a:p>
          <a:p>
            <a:pPr lvl="0"/>
            <a:endParaRPr lang="da-DK" sz="1600" b="0" dirty="0" smtClean="0"/>
          </a:p>
          <a:p>
            <a:pPr lvl="0"/>
            <a:r>
              <a:rPr lang="da-DK" sz="1600" b="0" dirty="0" smtClean="0"/>
              <a:t>I denne proces har vi også øje for sundhedseffekterne for ved at etablere et sundhedshus opnå vi den bedste udnyttelse af både de humane og økonomiske ressourcer i det fælles sundhedsvæsen. Dette via forbedret og til tider fælles arbejdsgange, fokus på forebyggelse og tidlig indsats og en høj prioritering af de nære sundhedstilbud for både regionen og kommunen</a:t>
            </a:r>
          </a:p>
          <a:p>
            <a:pPr lvl="0"/>
            <a:endParaRPr lang="da-DK" sz="16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600" kern="1200" baseline="0" dirty="0" smtClean="0">
              <a:solidFill>
                <a:schemeClr val="tx1"/>
              </a:solidFill>
              <a:effectLst/>
              <a:latin typeface="Times New Roman" pitchFamily="18" charset="0"/>
              <a:ea typeface="+mn-ea"/>
              <a:cs typeface="+mn-cs"/>
            </a:endParaRPr>
          </a:p>
          <a:p>
            <a:endParaRPr lang="da-DK" sz="1600" kern="1200" dirty="0" smtClean="0">
              <a:solidFill>
                <a:schemeClr val="tx1"/>
              </a:solidFill>
              <a:effectLst/>
              <a:latin typeface="Times New Roman" pitchFamily="18" charset="0"/>
              <a:ea typeface="+mn-ea"/>
              <a:cs typeface="+mn-cs"/>
            </a:endParaRPr>
          </a:p>
          <a:p>
            <a:endParaRPr lang="da-DK" altLang="da-DK" sz="160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10</a:t>
            </a:fld>
            <a:endParaRPr lang="da-DK"/>
          </a:p>
        </p:txBody>
      </p:sp>
    </p:spTree>
    <p:extLst>
      <p:ext uri="{BB962C8B-B14F-4D97-AF65-F5344CB8AC3E}">
        <p14:creationId xmlns:p14="http://schemas.microsoft.com/office/powerpoint/2010/main" val="208883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Arial" panose="020B0604020202020204" pitchFamily="34" charset="0"/>
              <a:buNone/>
            </a:pPr>
            <a:r>
              <a:rPr lang="da-DK" sz="900" baseline="0" dirty="0" smtClean="0"/>
              <a:t>Et tæt samarbejde mellem region, sygehus og kommune. Vi har et fælles populationsansvar. Og det samarbejder vi om på flere områder – blandt er det et stort fokus i vores samarbejde omkring etableringen af Sundhedshuset. (Kan også koble sig på verdensmål 17 partnerskaber for handling)</a:t>
            </a:r>
          </a:p>
          <a:p>
            <a:pPr marL="0" lvl="0" indent="0">
              <a:buFont typeface="Arial" panose="020B0604020202020204" pitchFamily="34" charset="0"/>
              <a:buNone/>
            </a:pPr>
            <a:endParaRPr lang="da-DK" sz="900" baseline="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11</a:t>
            </a:fld>
            <a:endParaRPr lang="da-DK"/>
          </a:p>
        </p:txBody>
      </p:sp>
    </p:spTree>
    <p:extLst>
      <p:ext uri="{BB962C8B-B14F-4D97-AF65-F5344CB8AC3E}">
        <p14:creationId xmlns:p14="http://schemas.microsoft.com/office/powerpoint/2010/main" val="1389455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sz="1600" dirty="0" smtClean="0"/>
              <a:t>Medicinsk</a:t>
            </a:r>
            <a:r>
              <a:rPr lang="da-DK" altLang="da-DK" sz="1600" baseline="0" dirty="0" smtClean="0"/>
              <a:t> kompleksitet</a:t>
            </a:r>
          </a:p>
          <a:p>
            <a:r>
              <a:rPr lang="da-DK" altLang="da-DK" sz="1600" baseline="0" dirty="0" smtClean="0"/>
              <a:t>Social kompleksitet</a:t>
            </a:r>
          </a:p>
          <a:p>
            <a:r>
              <a:rPr lang="da-DK" altLang="da-DK" sz="1600" baseline="0" dirty="0" smtClean="0"/>
              <a:t>Organisatorisk kompleksitet </a:t>
            </a:r>
            <a:endParaRPr lang="da-DK" altLang="da-DK" sz="160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12</a:t>
            </a:fld>
            <a:endParaRPr lang="da-DK"/>
          </a:p>
        </p:txBody>
      </p:sp>
    </p:spTree>
    <p:extLst>
      <p:ext uri="{BB962C8B-B14F-4D97-AF65-F5344CB8AC3E}">
        <p14:creationId xmlns:p14="http://schemas.microsoft.com/office/powerpoint/2010/main" val="237466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ct val="107000"/>
              </a:lnSpc>
              <a:spcAft>
                <a:spcPts val="800"/>
              </a:spcAft>
              <a:buNone/>
            </a:pPr>
            <a:endParaRPr lang="da-DK" sz="900" baseline="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13</a:t>
            </a:fld>
            <a:endParaRPr lang="da-DK"/>
          </a:p>
        </p:txBody>
      </p:sp>
    </p:spTree>
    <p:extLst>
      <p:ext uri="{BB962C8B-B14F-4D97-AF65-F5344CB8AC3E}">
        <p14:creationId xmlns:p14="http://schemas.microsoft.com/office/powerpoint/2010/main" val="319340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ct val="107000"/>
              </a:lnSpc>
              <a:spcAft>
                <a:spcPts val="800"/>
              </a:spcAft>
              <a:buNone/>
            </a:pPr>
            <a:endParaRPr lang="da-DK" sz="900" baseline="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14</a:t>
            </a:fld>
            <a:endParaRPr lang="da-DK"/>
          </a:p>
        </p:txBody>
      </p:sp>
    </p:spTree>
    <p:extLst>
      <p:ext uri="{BB962C8B-B14F-4D97-AF65-F5344CB8AC3E}">
        <p14:creationId xmlns:p14="http://schemas.microsoft.com/office/powerpoint/2010/main" val="45481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Opsummering:</a:t>
            </a:r>
          </a:p>
          <a:p>
            <a:endParaRPr lang="da-DK" baseline="0" dirty="0" smtClean="0"/>
          </a:p>
          <a:p>
            <a:endParaRPr lang="da-DK" baseline="0"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15</a:t>
            </a:fld>
            <a:endParaRPr lang="da-DK"/>
          </a:p>
        </p:txBody>
      </p:sp>
    </p:spTree>
    <p:extLst>
      <p:ext uri="{BB962C8B-B14F-4D97-AF65-F5344CB8AC3E}">
        <p14:creationId xmlns:p14="http://schemas.microsoft.com/office/powerpoint/2010/main" val="1532790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16</a:t>
            </a:fld>
            <a:endParaRPr lang="da-DK"/>
          </a:p>
        </p:txBody>
      </p:sp>
    </p:spTree>
    <p:extLst>
      <p:ext uri="{BB962C8B-B14F-4D97-AF65-F5344CB8AC3E}">
        <p14:creationId xmlns:p14="http://schemas.microsoft.com/office/powerpoint/2010/main" val="242014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kern="1200" baseline="0" dirty="0" smtClean="0">
                <a:solidFill>
                  <a:schemeClr val="tx1"/>
                </a:solidFill>
                <a:effectLst/>
                <a:latin typeface="Times New Roman" pitchFamily="18" charset="0"/>
                <a:ea typeface="+mn-ea"/>
                <a:cs typeface="+mn-cs"/>
              </a:rPr>
              <a:t>Fredericia er en gammel industriby, med lavt uddannelses niveau og det er vi ved at ryste os. Vi er ved at så et nyt image, hvilket man oplever i dag – med Musicalsucceser, Michelin-restaurant, kanalbyen, </a:t>
            </a:r>
          </a:p>
          <a:p>
            <a:r>
              <a:rPr lang="da-DK" dirty="0" smtClean="0"/>
              <a:t>Før:</a:t>
            </a:r>
            <a:r>
              <a:rPr lang="da-DK" baseline="0" dirty="0" smtClean="0"/>
              <a:t> Nedslidt industriområde</a:t>
            </a:r>
          </a:p>
          <a:p>
            <a:endParaRPr lang="da-DK" baseline="0" dirty="0" smtClean="0"/>
          </a:p>
          <a:p>
            <a:r>
              <a:rPr lang="da-DK" baseline="0" dirty="0" smtClean="0"/>
              <a:t>Nu: </a:t>
            </a:r>
          </a:p>
          <a:p>
            <a:pPr marL="171450" indent="-171450">
              <a:buFont typeface="Arial" panose="020B0604020202020204" pitchFamily="34" charset="0"/>
              <a:buChar char="•"/>
            </a:pPr>
            <a:r>
              <a:rPr lang="da-DK" baseline="0" dirty="0" smtClean="0"/>
              <a:t>Ny kanal skaber spændende byliv, </a:t>
            </a:r>
          </a:p>
          <a:p>
            <a:pPr marL="171450" indent="-171450">
              <a:buFont typeface="Arial" panose="020B0604020202020204" pitchFamily="34" charset="0"/>
              <a:buChar char="•"/>
            </a:pPr>
            <a:r>
              <a:rPr lang="da-DK" baseline="0" dirty="0" smtClean="0"/>
              <a:t>Frederikshuset er blevet indviet, </a:t>
            </a:r>
          </a:p>
          <a:p>
            <a:pPr marL="171450" indent="-171450">
              <a:buFont typeface="Arial" panose="020B0604020202020204" pitchFamily="34" charset="0"/>
              <a:buChar char="•"/>
            </a:pPr>
            <a:r>
              <a:rPr lang="da-DK" baseline="0" dirty="0" smtClean="0"/>
              <a:t>Nye lejligheder (ejer og andel) i Langebro og Bådhusene,</a:t>
            </a:r>
          </a:p>
          <a:p>
            <a:pPr marL="171450" indent="-171450">
              <a:buFont typeface="Arial" panose="020B0604020202020204" pitchFamily="34" charset="0"/>
              <a:buChar char="•"/>
            </a:pPr>
            <a:r>
              <a:rPr lang="da-DK" baseline="0" dirty="0" err="1" smtClean="0"/>
              <a:t>ort</a:t>
            </a:r>
            <a:r>
              <a:rPr lang="da-DK" baseline="0" dirty="0" smtClean="0"/>
              <a:t> House erhvervsdomicil. </a:t>
            </a:r>
          </a:p>
          <a:p>
            <a:pPr marL="171450" indent="-171450">
              <a:buFont typeface="Arial" panose="020B0604020202020204" pitchFamily="34" charset="0"/>
              <a:buChar char="•"/>
            </a:pPr>
            <a:r>
              <a:rPr lang="da-DK" baseline="0" dirty="0" smtClean="0"/>
              <a:t>Ti Trin Ned flytter ind og</a:t>
            </a:r>
          </a:p>
          <a:p>
            <a:pPr marL="171450" indent="-171450">
              <a:buFont typeface="Arial" panose="020B0604020202020204" pitchFamily="34" charset="0"/>
              <a:buChar char="•"/>
            </a:pPr>
            <a:r>
              <a:rPr lang="da-DK" baseline="0" dirty="0" smtClean="0"/>
              <a:t> vi arbejder på teater</a:t>
            </a:r>
            <a:endParaRPr lang="da-DK"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smtClean="0"/>
          </a:p>
          <a:p>
            <a:pPr marL="0" indent="0">
              <a:buFontTx/>
              <a:buNone/>
            </a:pPr>
            <a:endParaRPr lang="da-DK" baseline="0" dirty="0" smtClean="0"/>
          </a:p>
          <a:p>
            <a:pPr marL="171450" indent="-171450">
              <a:buFontTx/>
              <a:buChar char="-"/>
            </a:pPr>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2</a:t>
            </a:fld>
            <a:endParaRPr lang="da-DK"/>
          </a:p>
        </p:txBody>
      </p:sp>
    </p:spTree>
    <p:extLst>
      <p:ext uri="{BB962C8B-B14F-4D97-AF65-F5344CB8AC3E}">
        <p14:creationId xmlns:p14="http://schemas.microsoft.com/office/powerpoint/2010/main" val="51326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Vores bymidte strategi har ændret livet i bymidten, hvor vi havde tomme butikker, slidte bygninger til nu, hvor vi har </a:t>
            </a:r>
            <a:r>
              <a:rPr lang="da-DK" dirty="0" err="1" smtClean="0"/>
              <a:t>nyrenoverede</a:t>
            </a:r>
            <a:r>
              <a:rPr lang="da-DK" dirty="0" smtClean="0"/>
              <a:t> bygninger,</a:t>
            </a:r>
            <a:r>
              <a:rPr lang="da-DK" baseline="0" dirty="0" smtClean="0"/>
              <a:t> nye butikker og byrummet er blevet indrettet, så man har lyst til at være der.</a:t>
            </a:r>
          </a:p>
          <a:p>
            <a:endParaRPr lang="da-DK" dirty="0" smtClean="0"/>
          </a:p>
          <a:p>
            <a:r>
              <a:rPr lang="da-DK" dirty="0" smtClean="0"/>
              <a:t>Før:</a:t>
            </a:r>
            <a:r>
              <a:rPr lang="da-DK" baseline="0" dirty="0" smtClean="0"/>
              <a:t> </a:t>
            </a:r>
          </a:p>
          <a:p>
            <a:r>
              <a:rPr lang="da-DK" dirty="0" smtClean="0"/>
              <a:t>Slidt bygning med grønthandler</a:t>
            </a:r>
          </a:p>
          <a:p>
            <a:endParaRPr lang="da-DK" dirty="0" smtClean="0"/>
          </a:p>
          <a:p>
            <a:r>
              <a:rPr lang="da-DK" dirty="0" smtClean="0"/>
              <a:t>Nu:</a:t>
            </a:r>
          </a:p>
          <a:p>
            <a:r>
              <a:rPr lang="da-DK" baseline="0" dirty="0" err="1" smtClean="0"/>
              <a:t>Nyrenoveret</a:t>
            </a:r>
            <a:r>
              <a:rPr lang="da-DK" baseline="0" dirty="0" smtClean="0"/>
              <a:t> (med støtte fra bevaringsfoden) bygning, med travl cafe og udeservering midt i gågaden. Skaber liv og stemning!</a:t>
            </a:r>
            <a:endParaRPr lang="da-DK" dirty="0" smtClean="0"/>
          </a:p>
          <a:p>
            <a:pPr marL="171450" indent="-171450">
              <a:buFontTx/>
              <a:buChar char="-"/>
            </a:pPr>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3</a:t>
            </a:fld>
            <a:endParaRPr lang="da-DK"/>
          </a:p>
        </p:txBody>
      </p:sp>
    </p:spTree>
    <p:extLst>
      <p:ext uri="{BB962C8B-B14F-4D97-AF65-F5344CB8AC3E}">
        <p14:creationId xmlns:p14="http://schemas.microsoft.com/office/powerpoint/2010/main" val="360070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Og</a:t>
            </a:r>
            <a:r>
              <a:rPr lang="da-DK" baseline="0" dirty="0" smtClean="0"/>
              <a:t> så har vi succeser – vores teater, der opfører musicals i høj international klasse, </a:t>
            </a:r>
            <a:r>
              <a:rPr lang="da-DK" baseline="0" dirty="0" err="1" smtClean="0"/>
              <a:t>michelin</a:t>
            </a:r>
            <a:r>
              <a:rPr lang="da-DK" baseline="0" dirty="0" smtClean="0"/>
              <a:t> restaurant og cruise by</a:t>
            </a:r>
          </a:p>
          <a:p>
            <a:endParaRPr lang="da-DK" baseline="0" dirty="0" smtClean="0"/>
          </a:p>
          <a:p>
            <a:pPr marL="171450" indent="-171450">
              <a:buFont typeface="Arial" panose="020B0604020202020204" pitchFamily="34" charset="0"/>
              <a:buChar char="•"/>
            </a:pPr>
            <a:r>
              <a:rPr lang="da-DK" sz="1600" dirty="0" smtClean="0">
                <a:solidFill>
                  <a:srgbClr val="022138"/>
                </a:solidFill>
                <a:latin typeface="Open Sans"/>
                <a:cs typeface="Open Sans"/>
              </a:rPr>
              <a:t>- Første </a:t>
            </a:r>
            <a:r>
              <a:rPr lang="da-DK" sz="1600" dirty="0" err="1" smtClean="0">
                <a:solidFill>
                  <a:srgbClr val="022138"/>
                </a:solidFill>
                <a:latin typeface="Open Sans"/>
                <a:cs typeface="Open Sans"/>
              </a:rPr>
              <a:t>Michelinstjerne</a:t>
            </a:r>
            <a:r>
              <a:rPr lang="da-DK" sz="1600" dirty="0" smtClean="0">
                <a:solidFill>
                  <a:srgbClr val="022138"/>
                </a:solidFill>
                <a:latin typeface="Open Sans"/>
                <a:cs typeface="Open Sans"/>
              </a:rPr>
              <a:t> i februar 2017</a:t>
            </a:r>
          </a:p>
          <a:p>
            <a:pPr marL="171450" indent="-171450">
              <a:buFont typeface="Arial" panose="020B0604020202020204" pitchFamily="34" charset="0"/>
              <a:buChar char="•"/>
            </a:pPr>
            <a:r>
              <a:rPr lang="da-DK" sz="1600" dirty="0" smtClean="0">
                <a:solidFill>
                  <a:srgbClr val="022138"/>
                </a:solidFill>
                <a:latin typeface="Open Sans"/>
                <a:cs typeface="Open Sans"/>
              </a:rPr>
              <a:t>- Selvforsynende kvalitetsmad – Parrets 4,5 hektar landbrug forsyner restauranten med råvarer i verdensklasse</a:t>
            </a:r>
          </a:p>
          <a:p>
            <a:pPr marL="171450" indent="-171450">
              <a:buFont typeface="Arial" panose="020B0604020202020204" pitchFamily="34" charset="0"/>
              <a:buChar char="•"/>
            </a:pPr>
            <a:r>
              <a:rPr lang="da-DK" sz="1600" dirty="0" smtClean="0">
                <a:solidFill>
                  <a:srgbClr val="022138"/>
                </a:solidFill>
                <a:latin typeface="Open Sans"/>
                <a:cs typeface="Open Sans"/>
              </a:rPr>
              <a:t>- Flere gange årets kok i Danmark, White Guide mm.</a:t>
            </a:r>
          </a:p>
          <a:p>
            <a:pPr marL="171450" indent="-171450">
              <a:buFont typeface="Arial" panose="020B0604020202020204" pitchFamily="34" charset="0"/>
              <a:buChar char="•"/>
            </a:pPr>
            <a:r>
              <a:rPr lang="da-DK" sz="1600" dirty="0" smtClean="0">
                <a:solidFill>
                  <a:srgbClr val="022138"/>
                </a:solidFill>
                <a:latin typeface="Open Sans"/>
                <a:cs typeface="Open Sans"/>
              </a:rPr>
              <a:t>- Fortsætter den gastronomiske rejse i Kanalbyen</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r>
              <a:rPr lang="da-DK" sz="1600" dirty="0" smtClean="0">
                <a:solidFill>
                  <a:srgbClr val="022138"/>
                </a:solidFill>
                <a:latin typeface="Open Sans"/>
                <a:cs typeface="Open Sans"/>
              </a:rPr>
              <a:t>Fælles satsning sammen mellem ADP og Fredericia Kommune om at udvikle Cruiseområdet</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r>
              <a:rPr lang="da-DK" sz="1600" dirty="0" smtClean="0">
                <a:solidFill>
                  <a:srgbClr val="022138"/>
                </a:solidFill>
                <a:latin typeface="Open Sans"/>
                <a:cs typeface="Open Sans"/>
              </a:rPr>
              <a:t>Destination Management Organisation: professionel organisation der tiltrækker rederier og udvikler destinationen</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r>
              <a:rPr lang="da-DK" sz="1600" dirty="0" smtClean="0">
                <a:solidFill>
                  <a:srgbClr val="022138"/>
                </a:solidFill>
                <a:latin typeface="Open Sans"/>
                <a:cs typeface="Open Sans"/>
              </a:rPr>
              <a:t>7 anløb i 2018 og 19 anløb i 2019</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r>
              <a:rPr lang="da-DK" sz="1600" dirty="0" smtClean="0">
                <a:solidFill>
                  <a:srgbClr val="022138"/>
                </a:solidFill>
                <a:latin typeface="Open Sans"/>
                <a:cs typeface="Open Sans"/>
              </a:rPr>
              <a:t>Mange turister: Øget omsætning for handelslivet og gang i byen.</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endParaRPr lang="da-DK" sz="1600" dirty="0" smtClean="0">
              <a:solidFill>
                <a:srgbClr val="022138"/>
              </a:solidFill>
              <a:latin typeface="Open Sans"/>
              <a:cs typeface="Open Sans"/>
            </a:endParaRP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Seebach har solgt over 90.000 i Fredericia alene og over 150.000 på landsplan (og de 60.000 uden for Fredericia er jo solgt, inden forestillingerne overhovedet er gået i gang med at spille i KBH og Aarhus).</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Klokkeren solgte 160.000 billetter i alt.</a:t>
            </a:r>
            <a:endParaRPr lang="da-DK" sz="1600" u="none" kern="1200" dirty="0" smtClean="0">
              <a:solidFill>
                <a:schemeClr val="tx1"/>
              </a:solidFill>
              <a:effectLst/>
              <a:latin typeface="+mn-lt"/>
              <a:ea typeface="+mn-ea"/>
              <a:cs typeface="+mn-cs"/>
            </a:endParaRPr>
          </a:p>
          <a:p>
            <a:r>
              <a:rPr lang="da-DK" sz="1600" u="none" kern="1200" dirty="0" smtClean="0">
                <a:solidFill>
                  <a:schemeClr val="tx1"/>
                </a:solidFill>
                <a:effectLst/>
                <a:latin typeface="+mn-lt"/>
                <a:ea typeface="+mn-ea"/>
                <a:cs typeface="+mn-cs"/>
              </a:rPr>
              <a:t> </a:t>
            </a:r>
          </a:p>
          <a:p>
            <a:r>
              <a:rPr lang="da-DK" sz="1600" kern="1200" dirty="0" smtClean="0">
                <a:solidFill>
                  <a:schemeClr val="tx1"/>
                </a:solidFill>
                <a:effectLst/>
                <a:latin typeface="+mn-lt"/>
                <a:ea typeface="+mn-ea"/>
                <a:cs typeface="+mn-cs"/>
              </a:rPr>
              <a:t>Reumert:</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Scenograf Benjamin La Cour modtog en Reumert Talentpris for sin scenografi på Klokkeren</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Lars Mølsted modtog for Årets Sanger for Klokkeren</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Klokkeren modtog for Årets Musical/Musikteater</a:t>
            </a:r>
          </a:p>
          <a:p>
            <a:r>
              <a:rPr lang="da-DK" sz="1600" kern="1200" dirty="0" smtClean="0">
                <a:solidFill>
                  <a:schemeClr val="tx1"/>
                </a:solidFill>
                <a:effectLst/>
                <a:latin typeface="+mn-lt"/>
                <a:ea typeface="+mn-ea"/>
                <a:cs typeface="+mn-cs"/>
              </a:rPr>
              <a:t> </a:t>
            </a:r>
          </a:p>
          <a:p>
            <a:r>
              <a:rPr lang="da-DK" sz="1600" kern="1200" dirty="0" smtClean="0">
                <a:solidFill>
                  <a:schemeClr val="tx1"/>
                </a:solidFill>
                <a:effectLst/>
                <a:latin typeface="+mn-lt"/>
                <a:ea typeface="+mn-ea"/>
                <a:cs typeface="+mn-cs"/>
              </a:rPr>
              <a:t>I det kommende år:</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verdenspremiere på Prinsen af Egypten, </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Danmarkspremiere på Tarzan og </a:t>
            </a:r>
          </a:p>
          <a:p>
            <a:pPr marL="171450" indent="-171450">
              <a:buFont typeface="Arial" panose="020B0604020202020204" pitchFamily="34" charset="0"/>
              <a:buChar char="•"/>
            </a:pPr>
            <a:r>
              <a:rPr lang="da-DK" sz="1600" kern="1200" dirty="0" smtClean="0">
                <a:solidFill>
                  <a:schemeClr val="tx1"/>
                </a:solidFill>
                <a:effectLst/>
                <a:latin typeface="+mn-lt"/>
                <a:ea typeface="+mn-ea"/>
                <a:cs typeface="+mn-cs"/>
              </a:rPr>
              <a:t>Skandinavienspremiere på ONCE.</a:t>
            </a:r>
            <a:endParaRPr lang="da-DK" sz="1600" dirty="0" smtClean="0">
              <a:solidFill>
                <a:srgbClr val="022138"/>
              </a:solidFill>
              <a:latin typeface="Open Sans"/>
              <a:cs typeface="Open Sans"/>
            </a:endParaRPr>
          </a:p>
          <a:p>
            <a:pPr marL="0" indent="0">
              <a:buFont typeface="Arial" panose="020B0604020202020204" pitchFamily="34" charset="0"/>
              <a:buNone/>
            </a:pPr>
            <a:endParaRPr lang="da-DK" sz="1600" baseline="0" dirty="0" smtClean="0">
              <a:solidFill>
                <a:srgbClr val="022138"/>
              </a:solidFill>
              <a:latin typeface="Open Sans"/>
              <a:cs typeface="Open Sans"/>
            </a:endParaRPr>
          </a:p>
          <a:p>
            <a:pPr marL="171450" indent="-171450">
              <a:buFont typeface="Arial" panose="020B0604020202020204" pitchFamily="34" charset="0"/>
              <a:buChar char="•"/>
            </a:pPr>
            <a:r>
              <a:rPr lang="da-DK" sz="1600" baseline="0" dirty="0" smtClean="0">
                <a:solidFill>
                  <a:srgbClr val="022138"/>
                </a:solidFill>
                <a:latin typeface="Open Sans"/>
                <a:cs typeface="Open Sans"/>
              </a:rPr>
              <a:t>Sprænger rammerne i Teateret – vi arbejder på nye rammer sammen med Kanalbyen!</a:t>
            </a:r>
          </a:p>
          <a:p>
            <a:pPr marL="171450" indent="-171450">
              <a:buFont typeface="Arial" panose="020B0604020202020204" pitchFamily="34" charset="0"/>
              <a:buChar char="•"/>
            </a:pPr>
            <a:endParaRPr lang="da-DK" sz="1600" dirty="0" smtClean="0">
              <a:solidFill>
                <a:srgbClr val="022138"/>
              </a:solidFill>
              <a:latin typeface="Open Sans"/>
              <a:cs typeface="Open Sans"/>
            </a:endParaRPr>
          </a:p>
          <a:p>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4</a:t>
            </a:fld>
            <a:endParaRPr lang="da-DK"/>
          </a:p>
        </p:txBody>
      </p:sp>
    </p:spTree>
    <p:extLst>
      <p:ext uri="{BB962C8B-B14F-4D97-AF65-F5344CB8AC3E}">
        <p14:creationId xmlns:p14="http://schemas.microsoft.com/office/powerpoint/2010/main" val="96917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kern="1200" dirty="0" smtClean="0">
                <a:solidFill>
                  <a:schemeClr val="tx1"/>
                </a:solidFill>
                <a:effectLst/>
                <a:latin typeface="Times New Roman" pitchFamily="18" charset="0"/>
                <a:ea typeface="+mn-ea"/>
                <a:cs typeface="+mn-cs"/>
              </a:rPr>
              <a:t>Selvom vi er ved at ryste vores gamle image af os, så er Sundhedstilstanden ikke fulgt med det tager tid. Fredericianernes</a:t>
            </a:r>
            <a:r>
              <a:rPr lang="da-DK" sz="1600" kern="1200" baseline="0" dirty="0" smtClean="0">
                <a:solidFill>
                  <a:schemeClr val="tx1"/>
                </a:solidFill>
                <a:effectLst/>
                <a:latin typeface="Times New Roman" pitchFamily="18" charset="0"/>
                <a:ea typeface="+mn-ea"/>
                <a:cs typeface="+mn-cs"/>
              </a:rPr>
              <a:t> social- og sundhedsprofil: på næsten samtlige parameter ligger Fredericia kommuner dårligere end regionen og det nationale gennemsnit – fra overvægt, til ensomhed. Og fra andelen på overførelsesindkomst og andelen af yngre mødre. </a:t>
            </a:r>
            <a:endParaRPr lang="da-DK"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smtClean="0"/>
              <a:t>WHO medlemskabet</a:t>
            </a:r>
            <a:r>
              <a:rPr lang="da-DK" baseline="0" dirty="0" smtClean="0"/>
              <a:t> skal være med til – sammen med byudviklingen - at højne folkesundheden i Fredericia – der er politisk ejerskab til det og der tænkes bredt – vores politikere har forståelsen af det brede Sundhedsbegreb og der tænkes på tværs</a:t>
            </a:r>
            <a:endParaRPr lang="da-DK"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smtClean="0"/>
          </a:p>
          <a:p>
            <a:pPr marL="0" indent="0">
              <a:buFontTx/>
              <a:buNone/>
            </a:pPr>
            <a:endParaRPr lang="da-DK" baseline="0" dirty="0" smtClean="0"/>
          </a:p>
          <a:p>
            <a:pPr marL="171450" indent="-171450">
              <a:buFontTx/>
              <a:buChar char="-"/>
            </a:pPr>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54EA79B-85E0-874A-ADFB-F0CE1FB99639}" type="slidenum">
              <a:rPr lang="da-DK" smtClean="0"/>
              <a:t>5</a:t>
            </a:fld>
            <a:endParaRPr lang="da-DK"/>
          </a:p>
        </p:txBody>
      </p:sp>
    </p:spTree>
    <p:extLst>
      <p:ext uri="{BB962C8B-B14F-4D97-AF65-F5344CB8AC3E}">
        <p14:creationId xmlns:p14="http://schemas.microsoft.com/office/powerpoint/2010/main" val="424412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a:p>
            <a:r>
              <a:rPr lang="da-DK" dirty="0" smtClean="0"/>
              <a:t>Vores politikere</a:t>
            </a:r>
            <a:r>
              <a:rPr lang="da-DK" baseline="0" dirty="0" smtClean="0"/>
              <a:t> har, som nævnt, forståelsen for det brede Sundhedsbegreb. Der er en fælles forståelse af, hvad det vil sige at arbejde med Sundhed og Trivsel</a:t>
            </a:r>
            <a:r>
              <a:rPr lang="da-DK" dirty="0" smtClean="0"/>
              <a:t>. Sundhed er ikke ”parkeret”</a:t>
            </a:r>
            <a:r>
              <a:rPr lang="da-DK" baseline="0" dirty="0" smtClean="0"/>
              <a:t> i Sundhedsudvalget og det afspejles i den måde, som vores politikere gerne vil arbejde på. Der er fælles udvalgsmøder, fælles temamøder og kaffemøder på tværs af udvalg.</a:t>
            </a:r>
          </a:p>
          <a:p>
            <a:endParaRPr lang="da-DK" baseline="0" dirty="0" smtClean="0"/>
          </a:p>
          <a:p>
            <a:r>
              <a:rPr lang="da-DK" baseline="0" dirty="0" smtClean="0"/>
              <a:t>Blandt andet holder vi her den 30. april et stort fælles temamøde om røgfri fremtid – det kommer jeg lidt nærmere ind </a:t>
            </a:r>
            <a:r>
              <a:rPr lang="da-DK" baseline="0" smtClean="0"/>
              <a:t>på senere.</a:t>
            </a:r>
            <a:endParaRPr lang="da-DK" dirty="0" smtClean="0"/>
          </a:p>
          <a:p>
            <a:endParaRPr lang="da-DK" dirty="0" smtClean="0"/>
          </a:p>
          <a:p>
            <a:endParaRPr lang="da-DK" dirty="0" smtClean="0"/>
          </a:p>
        </p:txBody>
      </p:sp>
      <p:sp>
        <p:nvSpPr>
          <p:cNvPr id="4" name="Pladsholder til slidenummer 3"/>
          <p:cNvSpPr>
            <a:spLocks noGrp="1"/>
          </p:cNvSpPr>
          <p:nvPr>
            <p:ph type="sldNum" sz="quarter" idx="10"/>
          </p:nvPr>
        </p:nvSpPr>
        <p:spPr/>
        <p:txBody>
          <a:bodyPr/>
          <a:lstStyle/>
          <a:p>
            <a:fld id="{954EA79B-85E0-874A-ADFB-F0CE1FB99639}" type="slidenum">
              <a:rPr lang="da-DK" smtClean="0"/>
              <a:t>6</a:t>
            </a:fld>
            <a:endParaRPr lang="da-DK"/>
          </a:p>
        </p:txBody>
      </p:sp>
    </p:spTree>
    <p:extLst>
      <p:ext uri="{BB962C8B-B14F-4D97-AF65-F5344CB8AC3E}">
        <p14:creationId xmlns:p14="http://schemas.microsoft.com/office/powerpoint/2010/main" val="351599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Det samme gælder på ledelsesniveau</a:t>
            </a:r>
            <a:r>
              <a:rPr lang="da-DK" baseline="0" dirty="0" smtClean="0"/>
              <a:t> (og medarbejdere naturligvis). </a:t>
            </a:r>
            <a:r>
              <a:rPr lang="da-DK" sz="1600" dirty="0" smtClean="0">
                <a:latin typeface="Open Sans"/>
              </a:rPr>
              <a:t>Vi arbejder med at sikre den ledelsesmæssige</a:t>
            </a:r>
            <a:r>
              <a:rPr lang="da-DK" sz="1600" baseline="0" dirty="0" smtClean="0">
                <a:latin typeface="Open Sans"/>
              </a:rPr>
              <a:t> opbakning og styring gennem vores Strategiske Sundhedsgruppe, som består af alle fagchefer. De er med til at prioritere, men også at sætte sundhed og trivsel på dagsordenen – både på tværs, men også ned i de enkelte fagafdelinger. De er også med til at sikre, at vi ikke kører parallelle indsatser, men bevarer det store overblik.</a:t>
            </a:r>
            <a:endParaRPr lang="da-DK" sz="1600" dirty="0" smtClean="0">
              <a:latin typeface="Open Sans"/>
            </a:endParaRPr>
          </a:p>
        </p:txBody>
      </p:sp>
      <p:sp>
        <p:nvSpPr>
          <p:cNvPr id="4" name="Pladsholder til slidenummer 3"/>
          <p:cNvSpPr>
            <a:spLocks noGrp="1"/>
          </p:cNvSpPr>
          <p:nvPr>
            <p:ph type="sldNum" sz="quarter" idx="10"/>
          </p:nvPr>
        </p:nvSpPr>
        <p:spPr/>
        <p:txBody>
          <a:bodyPr/>
          <a:lstStyle/>
          <a:p>
            <a:fld id="{954EA79B-85E0-874A-ADFB-F0CE1FB99639}" type="slidenum">
              <a:rPr lang="da-DK" smtClean="0"/>
              <a:t>7</a:t>
            </a:fld>
            <a:endParaRPr lang="da-DK"/>
          </a:p>
        </p:txBody>
      </p:sp>
    </p:spTree>
    <p:extLst>
      <p:ext uri="{BB962C8B-B14F-4D97-AF65-F5344CB8AC3E}">
        <p14:creationId xmlns:p14="http://schemas.microsoft.com/office/powerpoint/2010/main" val="173148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a:p>
            <a:r>
              <a:rPr lang="da-DK" baseline="0" dirty="0" smtClean="0"/>
              <a:t>Vi ønsker, at WHO </a:t>
            </a:r>
            <a:r>
              <a:rPr lang="da-DK" baseline="0" dirty="0" err="1" smtClean="0"/>
              <a:t>Healthy</a:t>
            </a:r>
            <a:r>
              <a:rPr lang="da-DK" baseline="0" dirty="0" smtClean="0"/>
              <a:t> City er hele kommunens – ikke kun Kommunens med stort K.</a:t>
            </a:r>
          </a:p>
          <a:p>
            <a:r>
              <a:rPr lang="da-DK" baseline="0" dirty="0" smtClean="0"/>
              <a:t>En måde at nå ud er gennem WHO </a:t>
            </a:r>
            <a:r>
              <a:rPr lang="da-DK" baseline="0" dirty="0" err="1" smtClean="0"/>
              <a:t>mikro</a:t>
            </a:r>
            <a:r>
              <a:rPr lang="da-DK" baseline="0" dirty="0" smtClean="0"/>
              <a:t> partnerskaber – det er en proces, som vi kun lige er startet op med. Vi skal ud til daginstitutioner, virksomheder, foreninger, museer, teater og flere og høre dem, hvordan vi i fællesskab løfter Folkesundheden i kommunen – og hvordan de bliver WHO partner sammen med kommunen. Det er Verdensmål 17 helt lokalt – vi har også andre partnerskaber – det kommer jeg ind på lidt senere.</a:t>
            </a:r>
          </a:p>
          <a:p>
            <a:endParaRPr lang="da-DK" baseline="0" dirty="0" smtClean="0"/>
          </a:p>
          <a:p>
            <a:r>
              <a:rPr lang="da-DK" baseline="0" dirty="0" smtClean="0"/>
              <a:t>Det kan være en daginstitution, der gerne vil arbejde med motion, trivsel og sund kost – det arbejder de med i en intern proces og så får de et WHO diplom og bliver inviteret til fælles WHO partnermøde</a:t>
            </a:r>
          </a:p>
          <a:p>
            <a:endParaRPr lang="da-DK" baseline="0" dirty="0" smtClean="0"/>
          </a:p>
          <a:p>
            <a:r>
              <a:rPr lang="da-DK" baseline="0" dirty="0" smtClean="0"/>
              <a:t>Konkret er vi i gang med at få de første partnerskaber på plads, og så holder vi et WHO fyraftensmøde i juni, hvor de første partnere får diplom. Så skal vi ud og have indgået flere partnerskaber efterfølgende. Der skal selvfølgelig følges op på partnerskaberne – bl.a. ved mindst et årligt WHO møde med partnerne. </a:t>
            </a:r>
          </a:p>
          <a:p>
            <a:endParaRPr lang="da-DK" baseline="0" dirty="0" smtClean="0"/>
          </a:p>
          <a:p>
            <a:r>
              <a:rPr lang="da-DK" baseline="0" dirty="0" smtClean="0"/>
              <a:t>Det er en måde at få flere til at løfte i fællesskab og få sat fokus på det på tværs af alle aktører. </a:t>
            </a:r>
          </a:p>
          <a:p>
            <a:endParaRPr lang="da-DK" baseline="0" dirty="0" smtClean="0"/>
          </a:p>
          <a:p>
            <a:r>
              <a:rPr lang="da-DK" baseline="0" dirty="0" smtClean="0"/>
              <a:t>Og det er en måde at få fokus på WHO og Folkesundheden.</a:t>
            </a:r>
          </a:p>
          <a:p>
            <a:endParaRPr lang="da-DK" baseline="0" dirty="0" smtClean="0"/>
          </a:p>
          <a:p>
            <a:r>
              <a:rPr lang="da-DK" baseline="0" dirty="0" smtClean="0"/>
              <a:t>Derudover arbejder vi meget bredt med Sundhed og det vil jeg komme med nogle helt konkrete eksempler på.</a:t>
            </a:r>
          </a:p>
        </p:txBody>
      </p:sp>
      <p:sp>
        <p:nvSpPr>
          <p:cNvPr id="4" name="Pladsholder til slidenummer 3"/>
          <p:cNvSpPr>
            <a:spLocks noGrp="1"/>
          </p:cNvSpPr>
          <p:nvPr>
            <p:ph type="sldNum" sz="quarter" idx="10"/>
          </p:nvPr>
        </p:nvSpPr>
        <p:spPr/>
        <p:txBody>
          <a:bodyPr/>
          <a:lstStyle/>
          <a:p>
            <a:fld id="{954EA79B-85E0-874A-ADFB-F0CE1FB99639}" type="slidenum">
              <a:rPr lang="da-DK" smtClean="0"/>
              <a:t>8</a:t>
            </a:fld>
            <a:endParaRPr lang="da-DK"/>
          </a:p>
        </p:txBody>
      </p:sp>
    </p:spTree>
    <p:extLst>
      <p:ext uri="{BB962C8B-B14F-4D97-AF65-F5344CB8AC3E}">
        <p14:creationId xmlns:p14="http://schemas.microsoft.com/office/powerpoint/2010/main" val="400411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Arial" panose="020B0604020202020204" pitchFamily="34" charset="0"/>
              <a:buNone/>
            </a:pPr>
            <a:r>
              <a:rPr lang="da-DK" sz="900" baseline="0" dirty="0" smtClean="0"/>
              <a:t>Ligesom vi arbejder med WHO </a:t>
            </a:r>
            <a:r>
              <a:rPr lang="da-DK" sz="900" baseline="0" dirty="0" err="1" smtClean="0"/>
              <a:t>mikro</a:t>
            </a:r>
            <a:r>
              <a:rPr lang="da-DK" sz="900" baseline="0" dirty="0" smtClean="0"/>
              <a:t> partnerskaber, så arbejder vi også med andre partnerskaber – verdensmål 17 – helt lokalt. Vi er fælles om at løfte opgaven, vi lærer af hinanden og vi inviterer ind. I de følgende eksempler, som jeg kommer med i forhold til, hvordan vi arbejder som WHO Sund By og med verdensmålene lokalt, der indgår nogle af disse partnerskaber også – ligesom vi har en lang række andre partnerskaber.</a:t>
            </a:r>
          </a:p>
        </p:txBody>
      </p:sp>
      <p:sp>
        <p:nvSpPr>
          <p:cNvPr id="4" name="Pladsholder til slidenummer 3"/>
          <p:cNvSpPr>
            <a:spLocks noGrp="1"/>
          </p:cNvSpPr>
          <p:nvPr>
            <p:ph type="sldNum" sz="quarter" idx="10"/>
          </p:nvPr>
        </p:nvSpPr>
        <p:spPr/>
        <p:txBody>
          <a:bodyPr/>
          <a:lstStyle/>
          <a:p>
            <a:fld id="{954EA79B-85E0-874A-ADFB-F0CE1FB99639}" type="slidenum">
              <a:rPr lang="da-DK" smtClean="0"/>
              <a:t>9</a:t>
            </a:fld>
            <a:endParaRPr lang="da-DK"/>
          </a:p>
        </p:txBody>
      </p:sp>
    </p:spTree>
    <p:extLst>
      <p:ext uri="{BB962C8B-B14F-4D97-AF65-F5344CB8AC3E}">
        <p14:creationId xmlns:p14="http://schemas.microsoft.com/office/powerpoint/2010/main" val="131333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06375"/>
            <a:ext cx="2743200" cy="4387851"/>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09600" y="206375"/>
            <a:ext cx="8026400" cy="4387851"/>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da-DK" smtClean="0"/>
              <a:t>Klik for at redigere i masteren</a:t>
            </a:r>
            <a:endParaRPr lang="da-DK"/>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a-DK" smtClean="0"/>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667" b="1"/>
            </a:lvl1pPr>
          </a:lstStyle>
          <a:p>
            <a:r>
              <a:rPr lang="da-DK" smtClean="0"/>
              <a:t>Klik for at redigere i masteren</a:t>
            </a:r>
            <a:endParaRPr lang="da-DK"/>
          </a:p>
        </p:txBody>
      </p:sp>
      <p:sp>
        <p:nvSpPr>
          <p:cNvPr id="3" name="Pladsholder til indhol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da-DK" smtClean="0"/>
              <a:t>Klik for at redigere i masteren</a:t>
            </a:r>
            <a:endParaRPr lang="da-DK"/>
          </a:p>
        </p:txBody>
      </p:sp>
      <p:sp>
        <p:nvSpPr>
          <p:cNvPr id="3" name="Pladsholder til billed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a-DK" dirty="0"/>
          </a:p>
        </p:txBody>
      </p:sp>
      <p:sp>
        <p:nvSpPr>
          <p:cNvPr id="4" name="Pladsholder til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76CC4F2-6200-5B4B-BF9B-D43D0B5D03DA}" type="datetimeFigureOut">
              <a:rPr lang="da-DK" smtClean="0"/>
              <a:pPr/>
              <a:t>24-05-2018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09DCC4C3-190B-0A4A-8981-87FC4BB74D2A}" type="slidenum">
              <a:rPr lang="da-DK" smtClean="0"/>
              <a:pPr/>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76CC4F2-6200-5B4B-BF9B-D43D0B5D03DA}" type="datetimeFigureOut">
              <a:rPr lang="da-DK" smtClean="0"/>
              <a:pPr/>
              <a:t>24-05-2018</a:t>
            </a:fld>
            <a:endParaRPr lang="da-DK" dirty="0"/>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9DCC4C3-190B-0A4A-8981-87FC4BB74D2A}"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84000" y="449342"/>
            <a:ext cx="11424000" cy="6094200"/>
          </a:xfrm>
          <a:prstGeom prst="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pic>
        <p:nvPicPr>
          <p:cNvPr id="7" name="Billede 6" descr="fa_logo_lang_hvid_fit to artboard.ai"/>
          <p:cNvPicPr>
            <a:picLocks noChangeAspect="1"/>
          </p:cNvPicPr>
          <p:nvPr/>
        </p:nvPicPr>
        <p:blipFill>
          <a:blip r:embed="rId4"/>
          <a:stretch>
            <a:fillRect/>
          </a:stretch>
        </p:blipFill>
        <p:spPr>
          <a:xfrm>
            <a:off x="9347202" y="5783342"/>
            <a:ext cx="2081719" cy="490457"/>
          </a:xfrm>
          <a:prstGeom prst="rect">
            <a:avLst/>
          </a:prstGeom>
        </p:spPr>
      </p:pic>
      <p:sp>
        <p:nvSpPr>
          <p:cNvPr id="9" name="Rektangel 8"/>
          <p:cNvSpPr/>
          <p:nvPr/>
        </p:nvSpPr>
        <p:spPr>
          <a:xfrm>
            <a:off x="384000" y="457914"/>
            <a:ext cx="6502400" cy="3237159"/>
          </a:xfrm>
          <a:prstGeom prst="rect">
            <a:avLst/>
          </a:prstGeom>
          <a:solidFill>
            <a:srgbClr val="002D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Tekstboks 10"/>
          <p:cNvSpPr txBox="1"/>
          <p:nvPr/>
        </p:nvSpPr>
        <p:spPr>
          <a:xfrm>
            <a:off x="914400" y="1037273"/>
            <a:ext cx="5541640" cy="1477328"/>
          </a:xfrm>
          <a:prstGeom prst="rect">
            <a:avLst/>
          </a:prstGeom>
          <a:noFill/>
        </p:spPr>
        <p:txBody>
          <a:bodyPr wrap="square" lIns="0" tIns="0" rIns="0" bIns="0" rtlCol="0">
            <a:spAutoFit/>
          </a:bodyPr>
          <a:lstStyle/>
          <a:p>
            <a:r>
              <a:rPr lang="da-DK" sz="3200" b="1" dirty="0" smtClean="0">
                <a:solidFill>
                  <a:schemeClr val="bg1"/>
                </a:solidFill>
                <a:latin typeface="Open Sans"/>
                <a:cs typeface="Open Sans"/>
              </a:rPr>
              <a:t>Ledelse, styring, incitamenter og værdi i </a:t>
            </a:r>
            <a:r>
              <a:rPr lang="da-DK" sz="3200" b="1" dirty="0" smtClean="0">
                <a:solidFill>
                  <a:schemeClr val="bg1"/>
                </a:solidFill>
                <a:latin typeface="Open Sans"/>
                <a:cs typeface="Open Sans"/>
              </a:rPr>
              <a:t>Fredericia</a:t>
            </a:r>
            <a:endParaRPr lang="da-DK" sz="3200" b="1" dirty="0">
              <a:solidFill>
                <a:schemeClr val="bg1"/>
              </a:solidFill>
              <a:latin typeface="Open Sans"/>
              <a:cs typeface="Open Sans"/>
            </a:endParaRPr>
          </a:p>
        </p:txBody>
      </p:sp>
      <p:sp>
        <p:nvSpPr>
          <p:cNvPr id="12" name="Rektangel 11"/>
          <p:cNvSpPr/>
          <p:nvPr/>
        </p:nvSpPr>
        <p:spPr>
          <a:xfrm>
            <a:off x="914400" y="2819400"/>
            <a:ext cx="1248000" cy="86400"/>
          </a:xfrm>
          <a:prstGeom prst="rect">
            <a:avLst/>
          </a:prstGeom>
          <a:solidFill>
            <a:srgbClr val="00A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2" name="Tekstfelt 1"/>
          <p:cNvSpPr txBox="1"/>
          <p:nvPr/>
        </p:nvSpPr>
        <p:spPr>
          <a:xfrm>
            <a:off x="805538" y="2125414"/>
            <a:ext cx="5866526" cy="1569660"/>
          </a:xfrm>
          <a:prstGeom prst="rect">
            <a:avLst/>
          </a:prstGeom>
          <a:noFill/>
        </p:spPr>
        <p:txBody>
          <a:bodyPr wrap="square" rtlCol="0">
            <a:spAutoFit/>
          </a:bodyPr>
          <a:lstStyle/>
          <a:p>
            <a:r>
              <a:rPr lang="da-DK" dirty="0" smtClean="0">
                <a:solidFill>
                  <a:schemeClr val="bg1"/>
                </a:solidFill>
              </a:rPr>
              <a:t> </a:t>
            </a:r>
          </a:p>
          <a:p>
            <a:endParaRPr lang="da-DK" dirty="0" smtClean="0">
              <a:solidFill>
                <a:schemeClr val="bg1"/>
              </a:solidFill>
            </a:endParaRPr>
          </a:p>
          <a:p>
            <a:r>
              <a:rPr lang="da-DK" dirty="0" smtClean="0">
                <a:solidFill>
                  <a:schemeClr val="bg1"/>
                </a:solidFill>
              </a:rPr>
              <a:t>Annemarie Zacho-Broe</a:t>
            </a:r>
          </a:p>
          <a:p>
            <a:r>
              <a:rPr lang="da-DK" dirty="0" smtClean="0">
                <a:solidFill>
                  <a:schemeClr val="bg1"/>
                </a:solidFill>
              </a:rPr>
              <a:t>Kommunaldirektør </a:t>
            </a:r>
            <a:r>
              <a:rPr lang="da-DK" dirty="0" smtClean="0">
                <a:solidFill>
                  <a:schemeClr val="bg1"/>
                </a:solidFill>
              </a:rPr>
              <a:t>– Fredericia Kommune</a:t>
            </a:r>
            <a:endParaRPr lang="da-DK"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EKSEMPEL: SUNDHEDSHUSET</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12009" y="2221357"/>
            <a:ext cx="5040000" cy="2954655"/>
          </a:xfrm>
          <a:prstGeom prst="rect">
            <a:avLst/>
          </a:prstGeom>
          <a:noFill/>
        </p:spPr>
        <p:txBody>
          <a:bodyPr wrap="square" lIns="0" tIns="0" rIns="0" bIns="0" rtlCol="0">
            <a:spAutoFit/>
          </a:bodyPr>
          <a:lstStyle/>
          <a:p>
            <a:r>
              <a:rPr lang="da-DK" sz="1600" dirty="0">
                <a:latin typeface="Open Sans" panose="020B0606030504020204" pitchFamily="34" charset="0"/>
                <a:ea typeface="Open Sans" panose="020B0606030504020204" pitchFamily="34" charset="0"/>
                <a:cs typeface="Open Sans" panose="020B0606030504020204" pitchFamily="34" charset="0"/>
              </a:rPr>
              <a:t>Fredericia Sundhedshus</a:t>
            </a:r>
          </a:p>
          <a:p>
            <a:endParaRPr lang="da-DK"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E</a:t>
            </a:r>
            <a:r>
              <a:rPr lang="da-DK" sz="1600" dirty="0" smtClean="0">
                <a:latin typeface="Open Sans" panose="020B0606030504020204" pitchFamily="34" charset="0"/>
                <a:ea typeface="Open Sans" panose="020B0606030504020204" pitchFamily="34" charset="0"/>
                <a:cs typeface="Open Sans" panose="020B0606030504020204" pitchFamily="34" charset="0"/>
              </a:rPr>
              <a:t>r </a:t>
            </a:r>
            <a:r>
              <a:rPr lang="da-DK" sz="1600" dirty="0">
                <a:latin typeface="Open Sans" panose="020B0606030504020204" pitchFamily="34" charset="0"/>
                <a:ea typeface="Open Sans" panose="020B0606030504020204" pitchFamily="34" charset="0"/>
                <a:cs typeface="Open Sans" panose="020B0606030504020204" pitchFamily="34" charset="0"/>
              </a:rPr>
              <a:t>for alle borgere – den brede gruppe og dem med særlige behov</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E</a:t>
            </a:r>
            <a:r>
              <a:rPr lang="da-DK" sz="1600" dirty="0" smtClean="0">
                <a:latin typeface="Open Sans" panose="020B0606030504020204" pitchFamily="34" charset="0"/>
                <a:ea typeface="Open Sans" panose="020B0606030504020204" pitchFamily="34" charset="0"/>
                <a:cs typeface="Open Sans" panose="020B0606030504020204" pitchFamily="34" charset="0"/>
              </a:rPr>
              <a:t>r </a:t>
            </a:r>
            <a:r>
              <a:rPr lang="da-DK" sz="1600" dirty="0">
                <a:latin typeface="Open Sans" panose="020B0606030504020204" pitchFamily="34" charset="0"/>
                <a:ea typeface="Open Sans" panose="020B0606030504020204" pitchFamily="34" charset="0"/>
                <a:cs typeface="Open Sans" panose="020B0606030504020204" pitchFamily="34" charset="0"/>
              </a:rPr>
              <a:t>et fælles hus for mange aktører fra det kommunale, regionale, private og frivillige</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Ø</a:t>
            </a:r>
            <a:r>
              <a:rPr lang="da-DK" sz="1600" dirty="0" smtClean="0">
                <a:latin typeface="Open Sans" panose="020B0606030504020204" pitchFamily="34" charset="0"/>
                <a:ea typeface="Open Sans" panose="020B0606030504020204" pitchFamily="34" charset="0"/>
                <a:cs typeface="Open Sans" panose="020B0606030504020204" pitchFamily="34" charset="0"/>
              </a:rPr>
              <a:t>nsker </a:t>
            </a:r>
            <a:r>
              <a:rPr lang="da-DK" sz="1600" dirty="0">
                <a:latin typeface="Open Sans" panose="020B0606030504020204" pitchFamily="34" charset="0"/>
                <a:ea typeface="Open Sans" panose="020B0606030504020204" pitchFamily="34" charset="0"/>
                <a:cs typeface="Open Sans" panose="020B0606030504020204" pitchFamily="34" charset="0"/>
              </a:rPr>
              <a:t>at gå foran i nytænkningen af det samarbejdende sundhedsvæsen og være et laboratorium for nye sundhedsløsninger </a:t>
            </a: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10</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2" name="Billede 1"/>
          <p:cNvPicPr>
            <a:picLocks noChangeAspect="1"/>
          </p:cNvPicPr>
          <p:nvPr/>
        </p:nvPicPr>
        <p:blipFill>
          <a:blip r:embed="rId4"/>
          <a:stretch>
            <a:fillRect/>
          </a:stretch>
        </p:blipFill>
        <p:spPr>
          <a:xfrm>
            <a:off x="6096000" y="1904999"/>
            <a:ext cx="5332923" cy="3271013"/>
          </a:xfrm>
          <a:prstGeom prst="rect">
            <a:avLst/>
          </a:prstGeom>
        </p:spPr>
      </p:pic>
    </p:spTree>
    <p:extLst>
      <p:ext uri="{BB962C8B-B14F-4D97-AF65-F5344CB8AC3E}">
        <p14:creationId xmlns:p14="http://schemas.microsoft.com/office/powerpoint/2010/main" val="4198584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EKSEMPEL: FÆLLES POPULATIONSANSVAR</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05518" y="2079982"/>
            <a:ext cx="5040000" cy="3447098"/>
          </a:xfrm>
          <a:prstGeom prst="rect">
            <a:avLst/>
          </a:prstGeom>
          <a:noFill/>
        </p:spPr>
        <p:txBody>
          <a:bodyPr wrap="square" lIns="0" tIns="0" rIns="0" bIns="0" rtlCol="0">
            <a:spAutoFit/>
          </a:bodyPr>
          <a:lstStyle/>
          <a:p>
            <a:r>
              <a:rPr lang="da-DK" sz="1600" dirty="0" smtClean="0">
                <a:latin typeface="Open Sans" panose="020B0606030504020204" pitchFamily="34" charset="0"/>
                <a:ea typeface="Open Sans" panose="020B0606030504020204" pitchFamily="34" charset="0"/>
                <a:cs typeface="Open Sans" panose="020B0606030504020204" pitchFamily="34" charset="0"/>
              </a:rPr>
              <a:t>Fælles populationsansvar – bl.a. koblet på Sundhedshuset</a:t>
            </a: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Fokus på fælles borgergruppe – ikke konkurrerende sektorer</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Identificere fælles </a:t>
            </a:r>
            <a:r>
              <a:rPr lang="da-DK" sz="1600" dirty="0" smtClean="0">
                <a:latin typeface="Open Sans" panose="020B0606030504020204" pitchFamily="34" charset="0"/>
                <a:ea typeface="Open Sans" panose="020B0606030504020204" pitchFamily="34" charset="0"/>
                <a:cs typeface="Open Sans" panose="020B0606030504020204" pitchFamily="34" charset="0"/>
              </a:rPr>
              <a:t>udgifter</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Borgernære- og  </a:t>
            </a:r>
            <a:r>
              <a:rPr lang="da-DK" sz="1600" dirty="0" smtClean="0">
                <a:latin typeface="Open Sans" panose="020B0606030504020204" pitchFamily="34" charset="0"/>
                <a:ea typeface="Open Sans" panose="020B0606030504020204" pitchFamily="34" charset="0"/>
                <a:cs typeface="Open Sans" panose="020B0606030504020204" pitchFamily="34" charset="0"/>
              </a:rPr>
              <a:t>sammentænkte </a:t>
            </a:r>
            <a:r>
              <a:rPr lang="da-DK" sz="1600" dirty="0">
                <a:latin typeface="Open Sans" panose="020B0606030504020204" pitchFamily="34" charset="0"/>
                <a:ea typeface="Open Sans" panose="020B0606030504020204" pitchFamily="34" charset="0"/>
                <a:cs typeface="Open Sans" panose="020B0606030504020204" pitchFamily="34" charset="0"/>
              </a:rPr>
              <a:t>tilbud</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Godt og nødvendigt samarbejde med                   Sygehus Lillebælt,  </a:t>
            </a:r>
            <a:r>
              <a:rPr lang="da-DK" sz="1600" dirty="0" smtClean="0">
                <a:latin typeface="Open Sans" panose="020B0606030504020204" pitchFamily="34" charset="0"/>
                <a:ea typeface="Open Sans" panose="020B0606030504020204" pitchFamily="34" charset="0"/>
                <a:cs typeface="Open Sans" panose="020B0606030504020204" pitchFamily="34" charset="0"/>
              </a:rPr>
              <a:t>PLO </a:t>
            </a:r>
            <a:r>
              <a:rPr lang="da-DK" sz="1600" dirty="0">
                <a:latin typeface="Open Sans" panose="020B0606030504020204" pitchFamily="34" charset="0"/>
                <a:ea typeface="Open Sans" panose="020B0606030504020204" pitchFamily="34" charset="0"/>
                <a:cs typeface="Open Sans" panose="020B0606030504020204" pitchFamily="34" charset="0"/>
              </a:rPr>
              <a:t>Fredericia </a:t>
            </a:r>
            <a:r>
              <a:rPr lang="da-DK" sz="1600" dirty="0" smtClean="0">
                <a:latin typeface="Open Sans" panose="020B0606030504020204" pitchFamily="34" charset="0"/>
                <a:ea typeface="Open Sans" panose="020B0606030504020204" pitchFamily="34" charset="0"/>
                <a:cs typeface="Open Sans" panose="020B0606030504020204" pitchFamily="34" charset="0"/>
              </a:rPr>
              <a:t>og </a:t>
            </a:r>
            <a:r>
              <a:rPr lang="da-DK" sz="1600" dirty="0">
                <a:latin typeface="Open Sans" panose="020B0606030504020204" pitchFamily="34" charset="0"/>
                <a:ea typeface="Open Sans" panose="020B0606030504020204" pitchFamily="34" charset="0"/>
                <a:cs typeface="Open Sans" panose="020B0606030504020204" pitchFamily="34" charset="0"/>
              </a:rPr>
              <a:t>Region Syddanmark</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11</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518" y="1637475"/>
            <a:ext cx="5663134" cy="384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873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Databaseret – og faglig ledelse </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12</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6" name="Tekstfelt 5"/>
          <p:cNvSpPr txBox="1"/>
          <p:nvPr/>
        </p:nvSpPr>
        <p:spPr>
          <a:xfrm>
            <a:off x="907500" y="1861800"/>
            <a:ext cx="5395224" cy="3046988"/>
          </a:xfrm>
          <a:prstGeom prst="rect">
            <a:avLst/>
          </a:prstGeom>
          <a:noFill/>
        </p:spPr>
        <p:txBody>
          <a:bodyPr wrap="square" rtlCol="0">
            <a:spAutoFit/>
          </a:bodyPr>
          <a:lstStyle/>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Analyse af hjemmesygeplejen i Fredericia Kommune </a:t>
            </a:r>
          </a:p>
          <a:p>
            <a:pPr marL="342900" indent="-34290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Sygeplejerskernes rolle i rehabilitering </a:t>
            </a:r>
          </a:p>
          <a:p>
            <a:pPr marL="342900" indent="-34290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Den kommunale sygeplejes kompleksitet </a:t>
            </a:r>
          </a:p>
          <a:p>
            <a:pPr marL="342900" indent="-34290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Etablering af sygeplejeklinik </a:t>
            </a:r>
          </a:p>
          <a:p>
            <a:pPr marL="342900" indent="-34290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Styrkelse af den faglige ledelse i hjemmeplejen </a:t>
            </a:r>
            <a:endParaRPr lang="da-DK"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71" y="1938337"/>
            <a:ext cx="4248473" cy="2981325"/>
          </a:xfrm>
          <a:prstGeom prst="rect">
            <a:avLst/>
          </a:prstGeom>
        </p:spPr>
      </p:pic>
    </p:spTree>
    <p:extLst>
      <p:ext uri="{BB962C8B-B14F-4D97-AF65-F5344CB8AC3E}">
        <p14:creationId xmlns:p14="http://schemas.microsoft.com/office/powerpoint/2010/main" val="688933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05518" y="991003"/>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Værdiskabelse - data og faglig ledelse </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05518" y="1956817"/>
            <a:ext cx="5040000" cy="2954655"/>
          </a:xfrm>
          <a:prstGeom prst="rect">
            <a:avLst/>
          </a:prstGeom>
          <a:noFill/>
        </p:spPr>
        <p:txBody>
          <a:bodyPr wrap="square" lIns="0" tIns="0" rIns="0" bIns="0" rtlCol="0">
            <a:spAutoFit/>
          </a:bodyPr>
          <a:lstStyle/>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a:latin typeface="Open Sans" panose="020B0606030504020204" pitchFamily="34" charset="0"/>
                <a:ea typeface="Open Sans" panose="020B0606030504020204" pitchFamily="34" charset="0"/>
                <a:cs typeface="Open Sans" panose="020B0606030504020204" pitchFamily="34" charset="0"/>
              </a:rPr>
              <a:t>Tør vi lave tilbud for dem, der ikke er vores kunder endnu</a:t>
            </a:r>
            <a:r>
              <a:rPr lang="da-DK" sz="1600" dirty="0" smtClean="0">
                <a:latin typeface="Open Sans" panose="020B0606030504020204" pitchFamily="34" charset="0"/>
                <a:ea typeface="Open Sans" panose="020B0606030504020204" pitchFamily="34" charset="0"/>
                <a:cs typeface="Open Sans" panose="020B0606030504020204" pitchFamily="34" charset="0"/>
              </a:rPr>
              <a:t>?</a:t>
            </a: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Din </a:t>
            </a:r>
            <a:r>
              <a:rPr lang="da-DK" sz="1600" dirty="0" smtClean="0">
                <a:latin typeface="Open Sans" panose="020B0606030504020204" pitchFamily="34" charset="0"/>
                <a:ea typeface="Open Sans" panose="020B0606030504020204" pitchFamily="34" charset="0"/>
                <a:cs typeface="Open Sans" panose="020B0606030504020204" pitchFamily="34" charset="0"/>
              </a:rPr>
              <a:t>Indgang </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Dit </a:t>
            </a:r>
            <a:r>
              <a:rPr lang="da-DK" sz="1600" dirty="0" smtClean="0">
                <a:latin typeface="Open Sans" panose="020B0606030504020204" pitchFamily="34" charset="0"/>
                <a:ea typeface="Open Sans" panose="020B0606030504020204" pitchFamily="34" charset="0"/>
                <a:cs typeface="Open Sans" panose="020B0606030504020204" pitchFamily="34" charset="0"/>
              </a:rPr>
              <a:t>Akuttilbud </a:t>
            </a: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 </a:t>
            </a:r>
            <a:r>
              <a:rPr lang="da-DK" sz="1600" dirty="0" smtClean="0">
                <a:latin typeface="Open Sans" panose="020B0606030504020204" pitchFamily="34" charset="0"/>
                <a:ea typeface="Open Sans" panose="020B0606030504020204" pitchFamily="34" charset="0"/>
                <a:cs typeface="Open Sans" panose="020B0606030504020204" pitchFamily="34" charset="0"/>
              </a:rPr>
              <a:t>Databaseret ledelse og arbejdet med progression </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Økonomistyring og faglig ledelse kobles tæt sammen </a:t>
            </a:r>
            <a:endParaRPr lang="da-DK"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13</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2" name="Billede 1"/>
          <p:cNvPicPr>
            <a:picLocks noChangeAspect="1"/>
          </p:cNvPicPr>
          <p:nvPr/>
        </p:nvPicPr>
        <p:blipFill>
          <a:blip r:embed="rId4"/>
          <a:stretch>
            <a:fillRect/>
          </a:stretch>
        </p:blipFill>
        <p:spPr>
          <a:xfrm>
            <a:off x="6096000" y="1956817"/>
            <a:ext cx="5689243" cy="3312702"/>
          </a:xfrm>
          <a:prstGeom prst="rect">
            <a:avLst/>
          </a:prstGeom>
        </p:spPr>
      </p:pic>
    </p:spTree>
    <p:extLst>
      <p:ext uri="{BB962C8B-B14F-4D97-AF65-F5344CB8AC3E}">
        <p14:creationId xmlns:p14="http://schemas.microsoft.com/office/powerpoint/2010/main" val="3823030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05518" y="991003"/>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Værdiskabelse - data og faglig ledelse </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14</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3" name="Tekstfelt 2"/>
          <p:cNvSpPr txBox="1"/>
          <p:nvPr/>
        </p:nvSpPr>
        <p:spPr>
          <a:xfrm>
            <a:off x="1631504" y="2255057"/>
            <a:ext cx="2448272" cy="1200329"/>
          </a:xfrm>
          <a:prstGeom prst="rect">
            <a:avLst/>
          </a:prstGeom>
          <a:noFill/>
          <a:ln>
            <a:solidFill>
              <a:schemeClr val="accent1"/>
            </a:solidFill>
          </a:ln>
        </p:spPr>
        <p:txBody>
          <a:bodyPr wrap="square" rtlCol="0">
            <a:spAutoFit/>
          </a:bodyPr>
          <a:lstStyle/>
          <a:p>
            <a:pPr marL="457200" indent="-457200">
              <a:buAutoNum type="arabicPeriod"/>
            </a:pPr>
            <a:r>
              <a:rPr lang="da-DK" dirty="0" smtClean="0"/>
              <a:t>Ledelse </a:t>
            </a:r>
          </a:p>
          <a:p>
            <a:r>
              <a:rPr lang="da-DK" dirty="0" smtClean="0"/>
              <a:t>Konstatere </a:t>
            </a:r>
            <a:r>
              <a:rPr lang="da-DK" dirty="0" smtClean="0">
                <a:sym typeface="Wingdings" panose="05000000000000000000" pitchFamily="2" charset="2"/>
              </a:rPr>
              <a:t> agere </a:t>
            </a:r>
            <a:endParaRPr lang="da-DK" dirty="0"/>
          </a:p>
        </p:txBody>
      </p:sp>
      <p:sp>
        <p:nvSpPr>
          <p:cNvPr id="4" name="Tekstfelt 3"/>
          <p:cNvSpPr txBox="1"/>
          <p:nvPr/>
        </p:nvSpPr>
        <p:spPr>
          <a:xfrm>
            <a:off x="1538940" y="4260820"/>
            <a:ext cx="2664296" cy="1200329"/>
          </a:xfrm>
          <a:prstGeom prst="rect">
            <a:avLst/>
          </a:prstGeom>
          <a:noFill/>
          <a:ln>
            <a:solidFill>
              <a:schemeClr val="accent1"/>
            </a:solidFill>
          </a:ln>
        </p:spPr>
        <p:txBody>
          <a:bodyPr wrap="square" rtlCol="0">
            <a:spAutoFit/>
          </a:bodyPr>
          <a:lstStyle/>
          <a:p>
            <a:r>
              <a:rPr lang="da-DK" dirty="0" smtClean="0"/>
              <a:t>2. Data </a:t>
            </a:r>
          </a:p>
          <a:p>
            <a:r>
              <a:rPr lang="da-DK" dirty="0" smtClean="0"/>
              <a:t>Gennemskuelighed </a:t>
            </a:r>
            <a:r>
              <a:rPr lang="da-DK" dirty="0" smtClean="0">
                <a:sym typeface="Wingdings" panose="05000000000000000000" pitchFamily="2" charset="2"/>
              </a:rPr>
              <a:t> Forudsigelighed </a:t>
            </a:r>
            <a:endParaRPr lang="da-DK" dirty="0"/>
          </a:p>
        </p:txBody>
      </p:sp>
      <p:sp>
        <p:nvSpPr>
          <p:cNvPr id="6" name="Tekstfelt 5"/>
          <p:cNvSpPr txBox="1"/>
          <p:nvPr/>
        </p:nvSpPr>
        <p:spPr>
          <a:xfrm>
            <a:off x="6486290" y="2255994"/>
            <a:ext cx="2520280" cy="1200329"/>
          </a:xfrm>
          <a:prstGeom prst="rect">
            <a:avLst/>
          </a:prstGeom>
          <a:noFill/>
          <a:ln>
            <a:solidFill>
              <a:schemeClr val="accent1"/>
            </a:solidFill>
          </a:ln>
        </p:spPr>
        <p:txBody>
          <a:bodyPr wrap="square" rtlCol="0">
            <a:spAutoFit/>
          </a:bodyPr>
          <a:lstStyle/>
          <a:p>
            <a:r>
              <a:rPr lang="da-DK" dirty="0" smtClean="0"/>
              <a:t>3. Progression</a:t>
            </a:r>
          </a:p>
          <a:p>
            <a:r>
              <a:rPr lang="da-DK" dirty="0" smtClean="0"/>
              <a:t>Måltal </a:t>
            </a:r>
            <a:r>
              <a:rPr lang="da-DK" dirty="0" smtClean="0">
                <a:sym typeface="Wingdings" panose="05000000000000000000" pitchFamily="2" charset="2"/>
              </a:rPr>
              <a:t> incitament </a:t>
            </a:r>
            <a:endParaRPr lang="da-DK" dirty="0"/>
          </a:p>
        </p:txBody>
      </p:sp>
      <p:sp>
        <p:nvSpPr>
          <p:cNvPr id="8" name="Tekstfelt 7"/>
          <p:cNvSpPr txBox="1"/>
          <p:nvPr/>
        </p:nvSpPr>
        <p:spPr>
          <a:xfrm>
            <a:off x="6486290" y="4213682"/>
            <a:ext cx="2520280" cy="830997"/>
          </a:xfrm>
          <a:prstGeom prst="rect">
            <a:avLst/>
          </a:prstGeom>
          <a:noFill/>
          <a:ln>
            <a:solidFill>
              <a:schemeClr val="accent1"/>
            </a:solidFill>
          </a:ln>
        </p:spPr>
        <p:txBody>
          <a:bodyPr wrap="square" rtlCol="0">
            <a:spAutoFit/>
          </a:bodyPr>
          <a:lstStyle/>
          <a:p>
            <a:r>
              <a:rPr lang="da-DK" dirty="0" smtClean="0"/>
              <a:t>4. Værdikæde </a:t>
            </a:r>
          </a:p>
          <a:p>
            <a:r>
              <a:rPr lang="da-DK" dirty="0" smtClean="0"/>
              <a:t>Invester </a:t>
            </a:r>
            <a:r>
              <a:rPr lang="da-DK" dirty="0" smtClean="0">
                <a:sym typeface="Wingdings" panose="05000000000000000000" pitchFamily="2" charset="2"/>
              </a:rPr>
              <a:t> Afkast </a:t>
            </a:r>
            <a:endParaRPr lang="da-DK" dirty="0"/>
          </a:p>
        </p:txBody>
      </p:sp>
    </p:spTree>
    <p:extLst>
      <p:ext uri="{BB962C8B-B14F-4D97-AF65-F5344CB8AC3E}">
        <p14:creationId xmlns:p14="http://schemas.microsoft.com/office/powerpoint/2010/main" val="714510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Ledelse og styring i Fredericia </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897770" y="2103758"/>
            <a:ext cx="4766182" cy="418576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Politisk fokus (sundhed i alle udvalg)</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Lederskab</a:t>
            </a: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Fælles ansvar og Partnerskaber</a:t>
            </a: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Tværgående opgave</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Sundhed i bredeste forstand</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err="1" smtClean="0">
                <a:latin typeface="Open Sans" panose="020B0606030504020204" pitchFamily="34" charset="0"/>
                <a:ea typeface="Open Sans" panose="020B0606030504020204" pitchFamily="34" charset="0"/>
                <a:cs typeface="Open Sans" panose="020B0606030504020204" pitchFamily="34" charset="0"/>
              </a:rPr>
              <a:t>Samskabelse</a:t>
            </a:r>
            <a:r>
              <a:rPr lang="da-DK" sz="1600" dirty="0" smtClean="0">
                <a:latin typeface="Open Sans" panose="020B0606030504020204" pitchFamily="34" charset="0"/>
                <a:ea typeface="Open Sans" panose="020B0606030504020204" pitchFamily="34" charset="0"/>
                <a:cs typeface="Open Sans" panose="020B0606030504020204" pitchFamily="34" charset="0"/>
              </a:rPr>
              <a:t> og borgerinitiativer</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Data og incitamenter </a:t>
            </a: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Faglig ledelse </a:t>
            </a: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15</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800" y="2074717"/>
            <a:ext cx="5572922" cy="3226491"/>
          </a:xfrm>
          <a:prstGeom prst="rect">
            <a:avLst/>
          </a:prstGeom>
        </p:spPr>
      </p:pic>
    </p:spTree>
    <p:extLst>
      <p:ext uri="{BB962C8B-B14F-4D97-AF65-F5344CB8AC3E}">
        <p14:creationId xmlns:p14="http://schemas.microsoft.com/office/powerpoint/2010/main" val="2333503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endParaRPr lang="da-DK" altLang="da-DK" smtClean="0"/>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16632"/>
            <a:ext cx="11092699" cy="6336704"/>
          </a:xfrm>
          <a:prstGeom prst="rect">
            <a:avLst/>
          </a:prstGeom>
        </p:spPr>
      </p:pic>
      <p:sp>
        <p:nvSpPr>
          <p:cNvPr id="3" name="Pladsholder til indhold 2"/>
          <p:cNvSpPr>
            <a:spLocks noGrp="1"/>
          </p:cNvSpPr>
          <p:nvPr>
            <p:ph idx="1"/>
          </p:nvPr>
        </p:nvSpPr>
        <p:spPr>
          <a:xfrm>
            <a:off x="609600" y="1600202"/>
            <a:ext cx="10972800" cy="2980928"/>
          </a:xfrm>
        </p:spPr>
        <p:txBody>
          <a:bodyPr/>
          <a:lstStyle/>
          <a:p>
            <a:endParaRPr lang="da-DK" dirty="0"/>
          </a:p>
        </p:txBody>
      </p:sp>
      <p:sp>
        <p:nvSpPr>
          <p:cNvPr id="7" name="Tekstboks 5"/>
          <p:cNvSpPr txBox="1"/>
          <p:nvPr/>
        </p:nvSpPr>
        <p:spPr>
          <a:xfrm>
            <a:off x="479376" y="4009640"/>
            <a:ext cx="4392488" cy="1508105"/>
          </a:xfrm>
          <a:prstGeom prst="rect">
            <a:avLst/>
          </a:prstGeom>
          <a:solidFill>
            <a:srgbClr val="CDC8D2">
              <a:alpha val="67451"/>
            </a:srgbClr>
          </a:solidFill>
          <a:ln>
            <a:solidFill>
              <a:schemeClr val="accent2">
                <a:lumMod val="20000"/>
                <a:lumOff val="80000"/>
              </a:schemeClr>
            </a:solidFill>
          </a:ln>
          <a:effectLst>
            <a:softEdge rad="127000"/>
          </a:effectLst>
        </p:spPr>
        <p:txBody>
          <a:bodyPr wrap="square">
            <a:spAutoFit/>
          </a:bodyPr>
          <a:lstStyle/>
          <a:p>
            <a:pPr algn="ctr">
              <a:defRPr/>
            </a:pPr>
            <a:endParaRPr lang="da-DK" sz="1000" b="1" dirty="0">
              <a:solidFill>
                <a:schemeClr val="accent1">
                  <a:lumMod val="75000"/>
                </a:schemeClr>
              </a:solidFill>
            </a:endParaRPr>
          </a:p>
          <a:p>
            <a:pPr algn="ctr">
              <a:defRPr/>
            </a:pPr>
            <a:endParaRPr lang="da-DK" sz="2000" b="1" dirty="0">
              <a:solidFill>
                <a:schemeClr val="accent1">
                  <a:lumMod val="75000"/>
                </a:schemeClr>
              </a:solidFill>
            </a:endParaRPr>
          </a:p>
          <a:p>
            <a:pPr>
              <a:defRPr/>
            </a:pPr>
            <a:r>
              <a:rPr lang="da-DK" sz="3200" b="1" dirty="0"/>
              <a:t>    Spørgsmål og input?</a:t>
            </a:r>
          </a:p>
          <a:p>
            <a:pPr algn="ctr">
              <a:defRPr/>
            </a:pPr>
            <a:endParaRPr lang="da-DK" sz="2000" kern="0" dirty="0"/>
          </a:p>
          <a:p>
            <a:pPr marL="342900" indent="-342900" algn="ctr">
              <a:defRPr/>
            </a:pPr>
            <a:r>
              <a:rPr lang="da-DK" sz="1000" dirty="0"/>
              <a:t> </a:t>
            </a:r>
          </a:p>
        </p:txBody>
      </p:sp>
    </p:spTree>
    <p:extLst>
      <p:ext uri="{BB962C8B-B14F-4D97-AF65-F5344CB8AC3E}">
        <p14:creationId xmlns:p14="http://schemas.microsoft.com/office/powerpoint/2010/main" val="238025328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1037274"/>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FREDERICIA EN BY I FORVANDLING 1/3</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2</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14" name="Tekstboks 32"/>
          <p:cNvSpPr txBox="1"/>
          <p:nvPr/>
        </p:nvSpPr>
        <p:spPr>
          <a:xfrm>
            <a:off x="844773" y="2256000"/>
            <a:ext cx="5040000" cy="984885"/>
          </a:xfrm>
          <a:prstGeom prst="rect">
            <a:avLst/>
          </a:prstGeom>
          <a:noFill/>
        </p:spPr>
        <p:txBody>
          <a:bodyPr wrap="square" lIns="0" tIns="0" rIns="0" bIns="0" rtlCol="0">
            <a:spAutoFit/>
          </a:bodyPr>
          <a:lstStyle/>
          <a:p>
            <a:r>
              <a:rPr lang="da-DK" sz="1600" dirty="0" smtClean="0">
                <a:latin typeface="Open Sans"/>
                <a:cs typeface="Open Sans"/>
              </a:rPr>
              <a:t>Fra gammel industriby</a:t>
            </a:r>
            <a:r>
              <a:rPr lang="da-DK" sz="1600" dirty="0">
                <a:solidFill>
                  <a:srgbClr val="022138"/>
                </a:solidFill>
                <a:latin typeface="Open Sans"/>
                <a:cs typeface="Open Sans"/>
              </a:rPr>
              <a:t> </a:t>
            </a:r>
            <a:r>
              <a:rPr lang="da-DK" sz="1600" dirty="0" smtClean="0">
                <a:solidFill>
                  <a:srgbClr val="022138"/>
                </a:solidFill>
                <a:latin typeface="Open Sans"/>
                <a:cs typeface="Open Sans"/>
              </a:rPr>
              <a:t>til moderne </a:t>
            </a:r>
            <a:r>
              <a:rPr lang="da-DK" sz="1600" dirty="0" err="1" smtClean="0">
                <a:solidFill>
                  <a:srgbClr val="022138"/>
                </a:solidFill>
                <a:latin typeface="Open Sans"/>
                <a:cs typeface="Open Sans"/>
              </a:rPr>
              <a:t>kanalby</a:t>
            </a:r>
            <a:endParaRPr lang="da-DK" sz="1600" dirty="0" smtClean="0">
              <a:solidFill>
                <a:srgbClr val="022138"/>
              </a:solidFill>
              <a:latin typeface="Open Sans"/>
              <a:cs typeface="Open Sans"/>
            </a:endParaRPr>
          </a:p>
          <a:p>
            <a:pPr marL="285750" indent="-285750">
              <a:buFont typeface="Arial" panose="020B0604020202020204" pitchFamily="34" charset="0"/>
              <a:buChar char="•"/>
            </a:pPr>
            <a:endParaRPr lang="da-DK" sz="1600" dirty="0">
              <a:solidFill>
                <a:srgbClr val="022138"/>
              </a:solidFill>
              <a:latin typeface="Open Sans"/>
              <a:cs typeface="Open Sans"/>
            </a:endParaRPr>
          </a:p>
          <a:p>
            <a:pPr marL="285750" indent="-285750">
              <a:buFont typeface="Arial" panose="020B0604020202020204" pitchFamily="34" charset="0"/>
              <a:buChar char="•"/>
            </a:pPr>
            <a:endParaRPr lang="da-DK" sz="1600" dirty="0">
              <a:solidFill>
                <a:srgbClr val="022138"/>
              </a:solidFill>
              <a:latin typeface="Open Sans"/>
              <a:cs typeface="Open Sans"/>
            </a:endParaRPr>
          </a:p>
          <a:p>
            <a:endParaRPr lang="da-DK" sz="1600" dirty="0" smtClean="0">
              <a:solidFill>
                <a:srgbClr val="022138"/>
              </a:solidFill>
              <a:latin typeface="Open Sans"/>
              <a:cs typeface="Open Sans"/>
            </a:endParaRPr>
          </a:p>
        </p:txBody>
      </p:sp>
      <p:sp>
        <p:nvSpPr>
          <p:cNvPr id="15" name="Tekstboks 32"/>
          <p:cNvSpPr txBox="1"/>
          <p:nvPr/>
        </p:nvSpPr>
        <p:spPr>
          <a:xfrm>
            <a:off x="6362400" y="2283866"/>
            <a:ext cx="5040000" cy="246221"/>
          </a:xfrm>
          <a:prstGeom prst="rect">
            <a:avLst/>
          </a:prstGeom>
          <a:noFill/>
        </p:spPr>
        <p:txBody>
          <a:bodyPr wrap="square" lIns="0" tIns="0" rIns="0" bIns="0" rtlCol="0">
            <a:spAutoFit/>
          </a:bodyPr>
          <a:lstStyle/>
          <a:p>
            <a:endParaRPr lang="da-DK" sz="1600" dirty="0">
              <a:latin typeface="Open Sans"/>
              <a:cs typeface="Open Sans"/>
            </a:endParaRPr>
          </a:p>
        </p:txBody>
      </p:sp>
      <p:pic>
        <p:nvPicPr>
          <p:cNvPr id="16" name="Billed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5919" y="2120473"/>
            <a:ext cx="3077249" cy="3472267"/>
          </a:xfrm>
          <a:prstGeom prst="rect">
            <a:avLst/>
          </a:prstGeom>
        </p:spPr>
      </p:pic>
      <p:pic>
        <p:nvPicPr>
          <p:cNvPr id="17" name="Billed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53169" y="2116973"/>
            <a:ext cx="3187448" cy="3472267"/>
          </a:xfrm>
          <a:prstGeom prst="rect">
            <a:avLst/>
          </a:prstGeom>
        </p:spPr>
      </p:pic>
    </p:spTree>
    <p:extLst>
      <p:ext uri="{BB962C8B-B14F-4D97-AF65-F5344CB8AC3E}">
        <p14:creationId xmlns:p14="http://schemas.microsoft.com/office/powerpoint/2010/main" val="2184715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1064349"/>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FREDERICIA EN BY I FORVANDLING 2/3</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3</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14" name="Tekstboks 32"/>
          <p:cNvSpPr txBox="1"/>
          <p:nvPr/>
        </p:nvSpPr>
        <p:spPr>
          <a:xfrm>
            <a:off x="844773" y="2256000"/>
            <a:ext cx="5040000" cy="738664"/>
          </a:xfrm>
          <a:prstGeom prst="rect">
            <a:avLst/>
          </a:prstGeom>
          <a:noFill/>
        </p:spPr>
        <p:txBody>
          <a:bodyPr wrap="square" lIns="0" tIns="0" rIns="0" bIns="0" rtlCol="0">
            <a:spAutoFit/>
          </a:bodyPr>
          <a:lstStyle/>
          <a:p>
            <a:r>
              <a:rPr lang="da-DK" sz="1600" dirty="0" smtClean="0">
                <a:solidFill>
                  <a:srgbClr val="022138"/>
                </a:solidFill>
                <a:latin typeface="Open Sans"/>
                <a:cs typeface="Open Sans"/>
              </a:rPr>
              <a:t>Fra slidte bygninger og tomme butikker til liv og stemning</a:t>
            </a:r>
            <a:endParaRPr lang="da-DK" sz="1600" dirty="0">
              <a:solidFill>
                <a:srgbClr val="022138"/>
              </a:solidFill>
              <a:latin typeface="Open Sans"/>
              <a:cs typeface="Open Sans"/>
            </a:endParaRPr>
          </a:p>
          <a:p>
            <a:endParaRPr lang="da-DK" sz="1600" dirty="0" smtClean="0">
              <a:solidFill>
                <a:srgbClr val="022138"/>
              </a:solidFill>
              <a:latin typeface="Open Sans"/>
              <a:cs typeface="Open Sans"/>
            </a:endParaRPr>
          </a:p>
        </p:txBody>
      </p:sp>
      <p:sp>
        <p:nvSpPr>
          <p:cNvPr id="15" name="Tekstboks 32"/>
          <p:cNvSpPr txBox="1"/>
          <p:nvPr/>
        </p:nvSpPr>
        <p:spPr>
          <a:xfrm>
            <a:off x="6362400" y="2283866"/>
            <a:ext cx="5040000" cy="246221"/>
          </a:xfrm>
          <a:prstGeom prst="rect">
            <a:avLst/>
          </a:prstGeom>
          <a:noFill/>
        </p:spPr>
        <p:txBody>
          <a:bodyPr wrap="square" lIns="0" tIns="0" rIns="0" bIns="0" rtlCol="0">
            <a:spAutoFit/>
          </a:bodyPr>
          <a:lstStyle/>
          <a:p>
            <a:endParaRPr lang="da-DK" sz="1600" dirty="0">
              <a:latin typeface="Open Sans"/>
              <a:cs typeface="Open Sans"/>
            </a:endParaRPr>
          </a:p>
        </p:txBody>
      </p:sp>
      <p:pic>
        <p:nvPicPr>
          <p:cNvPr id="13" name="Billed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9935" y="2035289"/>
            <a:ext cx="3182357" cy="3498344"/>
          </a:xfrm>
          <a:prstGeom prst="rect">
            <a:avLst/>
          </a:prstGeom>
        </p:spPr>
      </p:pic>
      <p:pic>
        <p:nvPicPr>
          <p:cNvPr id="18" name="Billede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63806" y="2060848"/>
            <a:ext cx="3244194" cy="3472785"/>
          </a:xfrm>
          <a:prstGeom prst="rect">
            <a:avLst/>
          </a:prstGeom>
        </p:spPr>
      </p:pic>
    </p:spTree>
    <p:extLst>
      <p:ext uri="{BB962C8B-B14F-4D97-AF65-F5344CB8AC3E}">
        <p14:creationId xmlns:p14="http://schemas.microsoft.com/office/powerpoint/2010/main" val="1145388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1037274"/>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FREDERICIA EN BY I FORVANDLING 3/3</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4</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15" name="Tekstboks 32"/>
          <p:cNvSpPr txBox="1"/>
          <p:nvPr/>
        </p:nvSpPr>
        <p:spPr>
          <a:xfrm>
            <a:off x="6362400" y="2283866"/>
            <a:ext cx="5040000" cy="246221"/>
          </a:xfrm>
          <a:prstGeom prst="rect">
            <a:avLst/>
          </a:prstGeom>
          <a:noFill/>
        </p:spPr>
        <p:txBody>
          <a:bodyPr wrap="square" lIns="0" tIns="0" rIns="0" bIns="0" rtlCol="0">
            <a:spAutoFit/>
          </a:bodyPr>
          <a:lstStyle/>
          <a:p>
            <a:endParaRPr lang="da-DK" sz="1600" dirty="0">
              <a:latin typeface="Open Sans"/>
              <a:cs typeface="Open Sans"/>
            </a:endParaRPr>
          </a:p>
        </p:txBody>
      </p:sp>
      <p:pic>
        <p:nvPicPr>
          <p:cNvPr id="16" name="Billed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56623" y="1584924"/>
            <a:ext cx="4811554" cy="2553344"/>
          </a:xfrm>
          <a:prstGeom prst="rect">
            <a:avLst/>
          </a:prstGeom>
        </p:spPr>
      </p:pic>
      <p:pic>
        <p:nvPicPr>
          <p:cNvPr id="17" name="Billede 16"/>
          <p:cNvPicPr>
            <a:picLocks noChangeAspect="1"/>
          </p:cNvPicPr>
          <p:nvPr/>
        </p:nvPicPr>
        <p:blipFill rotWithShape="1">
          <a:blip r:embed="rId5">
            <a:extLst>
              <a:ext uri="{28A0092B-C50C-407E-A947-70E740481C1C}">
                <a14:useLocalDpi xmlns:a14="http://schemas.microsoft.com/office/drawing/2010/main" val="0"/>
              </a:ext>
            </a:extLst>
          </a:blip>
          <a:srcRect t="5540" b="702"/>
          <a:stretch/>
        </p:blipFill>
        <p:spPr>
          <a:xfrm>
            <a:off x="1055440" y="3464634"/>
            <a:ext cx="4373299" cy="2336780"/>
          </a:xfrm>
          <a:prstGeom prst="rect">
            <a:avLst/>
          </a:prstGeom>
        </p:spPr>
      </p:pic>
      <p:pic>
        <p:nvPicPr>
          <p:cNvPr id="19" name="Billed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2103" y="3356992"/>
            <a:ext cx="4539049" cy="2406975"/>
          </a:xfrm>
          <a:prstGeom prst="rect">
            <a:avLst/>
          </a:prstGeom>
        </p:spPr>
      </p:pic>
    </p:spTree>
    <p:extLst>
      <p:ext uri="{BB962C8B-B14F-4D97-AF65-F5344CB8AC3E}">
        <p14:creationId xmlns:p14="http://schemas.microsoft.com/office/powerpoint/2010/main" val="1560981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1037274"/>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FREDERICIA SOM WHO SUND BY</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5</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sp>
        <p:nvSpPr>
          <p:cNvPr id="14" name="Tekstboks 32"/>
          <p:cNvSpPr txBox="1"/>
          <p:nvPr/>
        </p:nvSpPr>
        <p:spPr>
          <a:xfrm>
            <a:off x="916800" y="2256000"/>
            <a:ext cx="5040000" cy="3447098"/>
          </a:xfrm>
          <a:prstGeom prst="rect">
            <a:avLst/>
          </a:prstGeom>
          <a:noFill/>
        </p:spPr>
        <p:txBody>
          <a:bodyPr wrap="square" lIns="0" tIns="0" rIns="0" bIns="0" rtlCol="0">
            <a:spAutoFit/>
          </a:bodyPr>
          <a:lstStyle/>
          <a:p>
            <a:r>
              <a:rPr lang="da-DK" sz="1600" dirty="0" smtClean="0">
                <a:latin typeface="Open Sans"/>
                <a:cs typeface="Open Sans"/>
              </a:rPr>
              <a:t>Fredericia er blevet medlem af WHO </a:t>
            </a:r>
            <a:r>
              <a:rPr lang="da-DK" sz="1600" dirty="0" err="1" smtClean="0">
                <a:latin typeface="Open Sans"/>
                <a:cs typeface="Open Sans"/>
              </a:rPr>
              <a:t>Healthy</a:t>
            </a:r>
            <a:r>
              <a:rPr lang="da-DK" sz="1600" dirty="0" smtClean="0">
                <a:latin typeface="Open Sans"/>
                <a:cs typeface="Open Sans"/>
              </a:rPr>
              <a:t> </a:t>
            </a:r>
            <a:r>
              <a:rPr lang="da-DK" sz="1600" dirty="0" err="1" smtClean="0">
                <a:latin typeface="Open Sans"/>
                <a:cs typeface="Open Sans"/>
              </a:rPr>
              <a:t>Cities</a:t>
            </a:r>
            <a:r>
              <a:rPr lang="da-DK" sz="1600" dirty="0" smtClean="0">
                <a:latin typeface="Open Sans"/>
                <a:cs typeface="Open Sans"/>
              </a:rPr>
              <a:t> Network – som den 5. kommune i Danmark.</a:t>
            </a:r>
            <a:endParaRPr lang="da-DK" sz="1600" dirty="0">
              <a:latin typeface="Open Sans"/>
              <a:cs typeface="Open Sans"/>
            </a:endParaRPr>
          </a:p>
          <a:p>
            <a:endParaRPr lang="da-DK" sz="1600" dirty="0" smtClean="0">
              <a:solidFill>
                <a:srgbClr val="022138"/>
              </a:solidFill>
              <a:latin typeface="Open Sans"/>
              <a:cs typeface="Open Sans"/>
            </a:endParaRPr>
          </a:p>
          <a:p>
            <a:r>
              <a:rPr lang="da-DK" sz="1600" dirty="0" smtClean="0">
                <a:solidFill>
                  <a:srgbClr val="022138"/>
                </a:solidFill>
                <a:latin typeface="Open Sans"/>
                <a:cs typeface="Open Sans"/>
              </a:rPr>
              <a:t>Vi tænker WHO </a:t>
            </a:r>
            <a:r>
              <a:rPr lang="da-DK" sz="1600" dirty="0" err="1" smtClean="0">
                <a:solidFill>
                  <a:srgbClr val="022138"/>
                </a:solidFill>
                <a:latin typeface="Open Sans"/>
                <a:cs typeface="Open Sans"/>
              </a:rPr>
              <a:t>Healthy</a:t>
            </a:r>
            <a:r>
              <a:rPr lang="da-DK" sz="1600" dirty="0" smtClean="0">
                <a:solidFill>
                  <a:srgbClr val="022138"/>
                </a:solidFill>
                <a:latin typeface="Open Sans"/>
                <a:cs typeface="Open Sans"/>
              </a:rPr>
              <a:t> City medlemskabet som </a:t>
            </a:r>
            <a:r>
              <a:rPr lang="da-DK" sz="1600" dirty="0">
                <a:solidFill>
                  <a:srgbClr val="022138"/>
                </a:solidFill>
                <a:latin typeface="Open Sans"/>
                <a:cs typeface="Open Sans"/>
              </a:rPr>
              <a:t>rammen for politisk nytænkning af </a:t>
            </a:r>
            <a:r>
              <a:rPr lang="da-DK" sz="1600" dirty="0" smtClean="0">
                <a:solidFill>
                  <a:srgbClr val="022138"/>
                </a:solidFill>
                <a:latin typeface="Open Sans"/>
                <a:cs typeface="Open Sans"/>
              </a:rPr>
              <a:t>social og sundhedsopgaven </a:t>
            </a:r>
          </a:p>
          <a:p>
            <a:endParaRPr lang="da-DK" sz="1600" dirty="0">
              <a:solidFill>
                <a:srgbClr val="022138"/>
              </a:solidFill>
              <a:latin typeface="Open Sans"/>
              <a:cs typeface="Open Sans"/>
            </a:endParaRPr>
          </a:p>
          <a:p>
            <a:r>
              <a:rPr lang="da-DK" sz="1600" dirty="0" err="1" smtClean="0">
                <a:solidFill>
                  <a:srgbClr val="022138"/>
                </a:solidFill>
                <a:latin typeface="Open Sans"/>
                <a:cs typeface="Open Sans"/>
              </a:rPr>
              <a:t>Medlemsskabet</a:t>
            </a:r>
            <a:r>
              <a:rPr lang="da-DK" sz="1600" dirty="0" smtClean="0">
                <a:solidFill>
                  <a:srgbClr val="022138"/>
                </a:solidFill>
                <a:latin typeface="Open Sans"/>
                <a:cs typeface="Open Sans"/>
              </a:rPr>
              <a:t> bygger på FN’s verdensmål – partnerskaber </a:t>
            </a:r>
          </a:p>
          <a:p>
            <a:endParaRPr lang="da-DK" sz="1600" dirty="0">
              <a:solidFill>
                <a:srgbClr val="022138"/>
              </a:solidFill>
              <a:latin typeface="Open Sans"/>
              <a:cs typeface="Open Sans"/>
            </a:endParaRPr>
          </a:p>
          <a:p>
            <a:r>
              <a:rPr lang="da-DK" sz="1600" dirty="0" smtClean="0">
                <a:solidFill>
                  <a:srgbClr val="022138"/>
                </a:solidFill>
                <a:latin typeface="Open Sans"/>
                <a:cs typeface="Open Sans"/>
              </a:rPr>
              <a:t>Der er bred og stærk opbakning til medlemskabet på tværs af Byrådet.</a:t>
            </a:r>
          </a:p>
          <a:p>
            <a:endParaRPr lang="da-DK" sz="1600" dirty="0">
              <a:solidFill>
                <a:srgbClr val="022138"/>
              </a:solidFill>
              <a:latin typeface="Open Sans"/>
              <a:cs typeface="Open Sans"/>
            </a:endParaRPr>
          </a:p>
          <a:p>
            <a:endParaRPr lang="da-DK" sz="1600" dirty="0" smtClean="0">
              <a:solidFill>
                <a:srgbClr val="022138"/>
              </a:solidFill>
              <a:latin typeface="Open Sans"/>
              <a:cs typeface="Open Sans"/>
            </a:endParaRPr>
          </a:p>
        </p:txBody>
      </p:sp>
      <p:sp>
        <p:nvSpPr>
          <p:cNvPr id="15" name="Tekstboks 32"/>
          <p:cNvSpPr txBox="1"/>
          <p:nvPr/>
        </p:nvSpPr>
        <p:spPr>
          <a:xfrm>
            <a:off x="6362400" y="2283866"/>
            <a:ext cx="5040000" cy="246221"/>
          </a:xfrm>
          <a:prstGeom prst="rect">
            <a:avLst/>
          </a:prstGeom>
          <a:noFill/>
        </p:spPr>
        <p:txBody>
          <a:bodyPr wrap="square" lIns="0" tIns="0" rIns="0" bIns="0" rtlCol="0">
            <a:spAutoFit/>
          </a:bodyPr>
          <a:lstStyle/>
          <a:p>
            <a:endParaRPr lang="da-DK" sz="1600" dirty="0">
              <a:latin typeface="Open Sans"/>
              <a:cs typeface="Open Sans"/>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000" y="1818600"/>
            <a:ext cx="3600400" cy="3434168"/>
          </a:xfrm>
          <a:prstGeom prst="rect">
            <a:avLst/>
          </a:prstGeom>
        </p:spPr>
      </p:pic>
    </p:spTree>
    <p:extLst>
      <p:ext uri="{BB962C8B-B14F-4D97-AF65-F5344CB8AC3E}">
        <p14:creationId xmlns:p14="http://schemas.microsoft.com/office/powerpoint/2010/main" val="938830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984885"/>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SUNDHED OG TRIVSEL – EN FÆLLES (POLITISK) OPGAVE</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16800" y="2256000"/>
            <a:ext cx="5040000" cy="4431983"/>
          </a:xfrm>
          <a:prstGeom prst="rect">
            <a:avLst/>
          </a:prstGeom>
          <a:noFill/>
        </p:spPr>
        <p:txBody>
          <a:bodyPr wrap="square" lIns="0" tIns="0" rIns="0" bIns="0" rtlCol="0">
            <a:spAutoFit/>
          </a:bodyPr>
          <a:lstStyle/>
          <a:p>
            <a:r>
              <a:rPr lang="da-DK" sz="1600" i="1" dirty="0" smtClean="0">
                <a:latin typeface="Open Sans"/>
              </a:rPr>
              <a:t>Vi vil have en kommune, hvor alle trives og har mulighed for et godt liv.</a:t>
            </a:r>
          </a:p>
          <a:p>
            <a:pPr marL="285750" indent="-285750">
              <a:buFont typeface="Arial" panose="020B0604020202020204" pitchFamily="34" charset="0"/>
              <a:buChar char="•"/>
            </a:pPr>
            <a:endParaRPr lang="da-DK" sz="1600" dirty="0" smtClean="0">
              <a:latin typeface="Open Sans"/>
            </a:endParaRPr>
          </a:p>
          <a:p>
            <a:pPr marL="285750" indent="-285750">
              <a:buFont typeface="Arial" panose="020B0604020202020204" pitchFamily="34" charset="0"/>
              <a:buChar char="•"/>
            </a:pPr>
            <a:r>
              <a:rPr lang="da-DK" sz="1600" dirty="0" smtClean="0">
                <a:latin typeface="Open Sans"/>
              </a:rPr>
              <a:t>Det kræver fælles politisk opbakning og politisk ledelse </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r>
              <a:rPr lang="da-DK" sz="1600" dirty="0" smtClean="0">
                <a:latin typeface="Open Sans"/>
              </a:rPr>
              <a:t>Konkurrerende dagsordener betyder, at de politiske roller skal i fokus, så de temaer der går på tværs også håndteres på tværs </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r>
              <a:rPr lang="da-DK" sz="1600" dirty="0" smtClean="0">
                <a:latin typeface="Open Sans"/>
              </a:rPr>
              <a:t>Ex Unge På Kanten, Psykiatri, Overgange… </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endParaRPr lang="da-DK" sz="1600" dirty="0" smtClean="0">
              <a:latin typeface="Open Sans"/>
            </a:endParaRP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endParaRPr lang="da-DK" sz="1600" dirty="0" smtClean="0">
              <a:latin typeface="Open Sans"/>
            </a:endParaRPr>
          </a:p>
          <a:p>
            <a:pPr marL="285750" indent="-285750">
              <a:buFont typeface="Arial" panose="020B0604020202020204" pitchFamily="34" charset="0"/>
              <a:buChar char="•"/>
            </a:pPr>
            <a:endParaRPr lang="da-DK" sz="1600" dirty="0">
              <a:latin typeface="Open Sans"/>
            </a:endParaRPr>
          </a:p>
          <a:p>
            <a:endParaRPr lang="da-DK" sz="1600" dirty="0">
              <a:latin typeface="Open Sans"/>
            </a:endParaRPr>
          </a:p>
          <a:p>
            <a:endParaRPr lang="da-DK" sz="1600" dirty="0">
              <a:latin typeface="Open Sans"/>
            </a:endParaRPr>
          </a:p>
        </p:txBody>
      </p:sp>
      <p:sp>
        <p:nvSpPr>
          <p:cNvPr id="11" name="Rektangel 10"/>
          <p:cNvSpPr/>
          <p:nvPr/>
        </p:nvSpPr>
        <p:spPr>
          <a:xfrm>
            <a:off x="916800" y="19050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6</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a:solidFill>
                  <a:srgbClr val="022138"/>
                </a:solidFill>
                <a:latin typeface="Open Sans"/>
                <a:cs typeface="Open Sans"/>
              </a:rPr>
              <a:t>I   </a:t>
            </a:r>
            <a:r>
              <a:rPr lang="da-DK" sz="950" b="1" dirty="0" smtClean="0">
                <a:solidFill>
                  <a:srgbClr val="022138"/>
                </a:solidFill>
                <a:latin typeface="Open Sans"/>
                <a:cs typeface="Open Sans"/>
              </a:rPr>
              <a:t> </a:t>
            </a:r>
            <a:endParaRPr lang="da-DK" sz="950" b="1" dirty="0">
              <a:solidFill>
                <a:srgbClr val="022138"/>
              </a:solidFill>
              <a:latin typeface="Open Sans"/>
              <a:cs typeface="Open Sans"/>
            </a:endParaRPr>
          </a:p>
        </p:txBody>
      </p:sp>
      <p:sp>
        <p:nvSpPr>
          <p:cNvPr id="14" name="Rektangel 13"/>
          <p:cNvSpPr/>
          <p:nvPr/>
        </p:nvSpPr>
        <p:spPr>
          <a:xfrm>
            <a:off x="6362400" y="2172187"/>
            <a:ext cx="5493600" cy="3182600"/>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Tree>
    <p:extLst>
      <p:ext uri="{BB962C8B-B14F-4D97-AF65-F5344CB8AC3E}">
        <p14:creationId xmlns:p14="http://schemas.microsoft.com/office/powerpoint/2010/main" val="3232814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984885"/>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SUNDHED OG TRIVSEL – EN FÆLLES (LEDELSES) OPGAVE</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883500" y="2256000"/>
            <a:ext cx="5040000" cy="4185761"/>
          </a:xfrm>
          <a:prstGeom prst="rect">
            <a:avLst/>
          </a:prstGeom>
          <a:noFill/>
        </p:spPr>
        <p:txBody>
          <a:bodyPr wrap="square" lIns="0" tIns="0" rIns="0" bIns="0" rtlCol="0">
            <a:spAutoFit/>
          </a:bodyPr>
          <a:lstStyle/>
          <a:p>
            <a:r>
              <a:rPr lang="da-DK" sz="1600" i="1" dirty="0">
                <a:latin typeface="Open Sans"/>
              </a:rPr>
              <a:t>Vi vil have en kommune, hvor alle trives og har mulighed for et godt liv.</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r>
              <a:rPr lang="da-DK" sz="1600" dirty="0">
                <a:latin typeface="Open Sans"/>
              </a:rPr>
              <a:t>Det kræver fælles </a:t>
            </a:r>
            <a:r>
              <a:rPr lang="da-DK" sz="1600" dirty="0" smtClean="0">
                <a:latin typeface="Open Sans" panose="020B0606030504020204" pitchFamily="34" charset="0"/>
                <a:ea typeface="Open Sans" panose="020B0606030504020204" pitchFamily="34" charset="0"/>
                <a:cs typeface="Open Sans" panose="020B0606030504020204" pitchFamily="34" charset="0"/>
              </a:rPr>
              <a:t>ledelsesmæssig </a:t>
            </a:r>
            <a:r>
              <a:rPr lang="da-DK" sz="1600" dirty="0" smtClean="0">
                <a:latin typeface="Open Sans"/>
              </a:rPr>
              <a:t>opbakning</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r>
              <a:rPr lang="da-DK" sz="1600" dirty="0">
                <a:latin typeface="Open Sans"/>
              </a:rPr>
              <a:t>Sundhed og trivsel er </a:t>
            </a:r>
            <a:r>
              <a:rPr lang="da-DK" sz="1600" dirty="0" smtClean="0">
                <a:latin typeface="Open Sans"/>
              </a:rPr>
              <a:t>en del af opgaven i alle fagafdelinger</a:t>
            </a:r>
          </a:p>
          <a:p>
            <a:pPr marL="285750" indent="-285750">
              <a:buFont typeface="Arial" panose="020B0604020202020204" pitchFamily="34" charset="0"/>
              <a:buChar char="•"/>
            </a:pPr>
            <a:endParaRPr lang="da-DK" sz="1600" dirty="0">
              <a:latin typeface="Open Sans"/>
            </a:endParaRPr>
          </a:p>
          <a:p>
            <a:pPr marL="285750" indent="-285750">
              <a:buFont typeface="Arial" panose="020B0604020202020204" pitchFamily="34" charset="0"/>
              <a:buChar char="•"/>
            </a:pPr>
            <a:r>
              <a:rPr lang="da-DK" sz="1600" dirty="0" smtClean="0">
                <a:latin typeface="Open Sans"/>
              </a:rPr>
              <a:t>Fælles prioritering og styring i den Strategiske </a:t>
            </a:r>
            <a:endParaRPr lang="da-DK" sz="1600" dirty="0" smtClean="0">
              <a:latin typeface="Open Sans"/>
            </a:endParaRPr>
          </a:p>
          <a:p>
            <a:r>
              <a:rPr lang="da-DK" sz="1600" dirty="0">
                <a:latin typeface="Open Sans"/>
              </a:rPr>
              <a:t> </a:t>
            </a:r>
            <a:r>
              <a:rPr lang="da-DK" sz="1600" dirty="0" smtClean="0">
                <a:latin typeface="Open Sans"/>
              </a:rPr>
              <a:t>     </a:t>
            </a:r>
            <a:r>
              <a:rPr lang="da-DK" sz="1600" dirty="0" smtClean="0">
                <a:latin typeface="Open Sans"/>
              </a:rPr>
              <a:t>Sundhedsgruppe</a:t>
            </a:r>
          </a:p>
          <a:p>
            <a:endParaRPr lang="da-DK" sz="1600" dirty="0">
              <a:latin typeface="Open Sans"/>
            </a:endParaRPr>
          </a:p>
          <a:p>
            <a:pPr marL="285750" indent="-285750">
              <a:buFont typeface="Arial" panose="020B0604020202020204" pitchFamily="34" charset="0"/>
              <a:buChar char="•"/>
            </a:pPr>
            <a:r>
              <a:rPr lang="da-DK" sz="1600" dirty="0" smtClean="0">
                <a:latin typeface="Open Sans"/>
              </a:rPr>
              <a:t>Den svære øvels</a:t>
            </a:r>
            <a:r>
              <a:rPr lang="da-DK" sz="1600" dirty="0" smtClean="0">
                <a:latin typeface="Open Sans"/>
              </a:rPr>
              <a:t>e: at skabe tværgående ledelse i en stærk driftsorganisation</a:t>
            </a:r>
            <a:endParaRPr lang="da-DK" sz="1600" dirty="0" smtClean="0">
              <a:latin typeface="Open Sans"/>
            </a:endParaRPr>
          </a:p>
          <a:p>
            <a:pPr marL="285750" indent="-285750">
              <a:buFont typeface="Arial" panose="020B0604020202020204" pitchFamily="34" charset="0"/>
              <a:buChar char="•"/>
            </a:pPr>
            <a:endParaRPr lang="da-DK" sz="1600" dirty="0">
              <a:latin typeface="Open Sans"/>
            </a:endParaRP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02871" y="1936514"/>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7</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a:solidFill>
                  <a:srgbClr val="022138"/>
                </a:solidFill>
                <a:latin typeface="Open Sans"/>
                <a:cs typeface="Open Sans"/>
              </a:rPr>
              <a:t>I   </a:t>
            </a:r>
            <a:r>
              <a:rPr lang="da-DK" sz="950" b="1" dirty="0" smtClean="0">
                <a:solidFill>
                  <a:srgbClr val="022138"/>
                </a:solidFill>
                <a:latin typeface="Open Sans"/>
                <a:cs typeface="Open Sans"/>
              </a:rPr>
              <a:t> </a:t>
            </a:r>
            <a:endParaRPr lang="da-DK" sz="950" b="1" dirty="0">
              <a:solidFill>
                <a:srgbClr val="022138"/>
              </a:solidFill>
              <a:latin typeface="Open Sans"/>
              <a:cs typeface="Open Sans"/>
            </a:endParaRPr>
          </a:p>
        </p:txBody>
      </p:sp>
      <p:sp>
        <p:nvSpPr>
          <p:cNvPr id="14" name="Rektangel 13"/>
          <p:cNvSpPr/>
          <p:nvPr/>
        </p:nvSpPr>
        <p:spPr>
          <a:xfrm>
            <a:off x="6362400" y="2172187"/>
            <a:ext cx="5493600" cy="31826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Tree>
    <p:extLst>
      <p:ext uri="{BB962C8B-B14F-4D97-AF65-F5344CB8AC3E}">
        <p14:creationId xmlns:p14="http://schemas.microsoft.com/office/powerpoint/2010/main" val="4270663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984885"/>
          </a:xfrm>
          <a:prstGeom prst="rect">
            <a:avLst/>
          </a:prstGeom>
          <a:noFill/>
        </p:spPr>
        <p:txBody>
          <a:bodyPr wrap="square" lIns="0" tIns="0" rIns="0" bIns="0" rtlCol="0">
            <a:spAutoFit/>
          </a:bodyPr>
          <a:lstStyle/>
          <a:p>
            <a:r>
              <a:rPr lang="da-DK" sz="3200" b="1" dirty="0">
                <a:solidFill>
                  <a:srgbClr val="022138"/>
                </a:solidFill>
                <a:latin typeface="Open Sans"/>
                <a:cs typeface="Open Sans"/>
              </a:rPr>
              <a:t>SUNDHED OG TRIVSEL – EN FÆLLES </a:t>
            </a:r>
            <a:r>
              <a:rPr lang="da-DK" sz="3200" b="1" dirty="0" smtClean="0">
                <a:solidFill>
                  <a:srgbClr val="022138"/>
                </a:solidFill>
                <a:latin typeface="Open Sans"/>
                <a:cs typeface="Open Sans"/>
              </a:rPr>
              <a:t>(FOR ALLE) OPGAVE</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12009" y="2221357"/>
            <a:ext cx="5040000" cy="3693319"/>
          </a:xfrm>
          <a:prstGeom prst="rect">
            <a:avLst/>
          </a:prstGeom>
          <a:noFill/>
        </p:spPr>
        <p:txBody>
          <a:bodyPr wrap="square" lIns="0" tIns="0" rIns="0" bIns="0" rtlCol="0">
            <a:spAutoFit/>
          </a:bodyPr>
          <a:lstStyle/>
          <a:p>
            <a:r>
              <a:rPr lang="da-DK" sz="1600" i="1" dirty="0">
                <a:latin typeface="Open Sans"/>
              </a:rPr>
              <a:t>Vi vil have en kommune, hvor alle trives og har mulighed for et godt liv.</a:t>
            </a: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Det kræver at alle løfter i fællesskab</a:t>
            </a: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Fredericia som WHO Sund By er vi fælles om – det er ikke kun ”kommunen”, der er WHO </a:t>
            </a:r>
            <a:r>
              <a:rPr lang="da-DK" sz="1600" dirty="0" err="1" smtClean="0">
                <a:latin typeface="Open Sans" panose="020B0606030504020204" pitchFamily="34" charset="0"/>
                <a:ea typeface="Open Sans" panose="020B0606030504020204" pitchFamily="34" charset="0"/>
                <a:cs typeface="Open Sans" panose="020B0606030504020204" pitchFamily="34" charset="0"/>
              </a:rPr>
              <a:t>Healthy</a:t>
            </a:r>
            <a:r>
              <a:rPr lang="da-DK" sz="1600" dirty="0" smtClean="0">
                <a:latin typeface="Open Sans" panose="020B0606030504020204" pitchFamily="34" charset="0"/>
                <a:ea typeface="Open Sans" panose="020B0606030504020204" pitchFamily="34" charset="0"/>
                <a:cs typeface="Open Sans" panose="020B0606030504020204" pitchFamily="34" charset="0"/>
              </a:rPr>
              <a:t> City. </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Derfor inviterer vi til at blive WHO-partner </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En involverende proces, hvor forskellige aktører (private og kommunale) arbejder med at sætte mål for folkesundheden i Fredericia.</a:t>
            </a:r>
            <a:endParaRPr lang="da-DK" sz="1600" dirty="0">
              <a:latin typeface="Open Sans" panose="020B0606030504020204" pitchFamily="34" charset="0"/>
              <a:ea typeface="Open Sans" panose="020B0606030504020204" pitchFamily="34" charset="0"/>
              <a:cs typeface="Open Sans" panose="020B0606030504020204" pitchFamily="34" charset="0"/>
            </a:endParaRPr>
          </a:p>
          <a:p>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2009" y="1916842"/>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8</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4" y="2084657"/>
            <a:ext cx="5356137" cy="3432575"/>
          </a:xfrm>
          <a:prstGeom prst="rect">
            <a:avLst/>
          </a:prstGeom>
        </p:spPr>
      </p:pic>
    </p:spTree>
    <p:extLst>
      <p:ext uri="{BB962C8B-B14F-4D97-AF65-F5344CB8AC3E}">
        <p14:creationId xmlns:p14="http://schemas.microsoft.com/office/powerpoint/2010/main" val="3855056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fa_logo_lang_hvid_fit to artboard.ai"/>
          <p:cNvPicPr>
            <a:picLocks noChangeAspect="1"/>
          </p:cNvPicPr>
          <p:nvPr/>
        </p:nvPicPr>
        <p:blipFill>
          <a:blip r:embed="rId3"/>
          <a:stretch>
            <a:fillRect/>
          </a:stretch>
        </p:blipFill>
        <p:spPr>
          <a:xfrm>
            <a:off x="9347200" y="5783342"/>
            <a:ext cx="2081723" cy="490457"/>
          </a:xfrm>
          <a:prstGeom prst="rect">
            <a:avLst/>
          </a:prstGeom>
        </p:spPr>
      </p:pic>
      <p:sp>
        <p:nvSpPr>
          <p:cNvPr id="5" name="Tekstboks 4"/>
          <p:cNvSpPr txBox="1"/>
          <p:nvPr/>
        </p:nvSpPr>
        <p:spPr>
          <a:xfrm>
            <a:off x="916800" y="975157"/>
            <a:ext cx="10891200" cy="492443"/>
          </a:xfrm>
          <a:prstGeom prst="rect">
            <a:avLst/>
          </a:prstGeom>
          <a:noFill/>
        </p:spPr>
        <p:txBody>
          <a:bodyPr wrap="square" lIns="0" tIns="0" rIns="0" bIns="0" rtlCol="0">
            <a:spAutoFit/>
          </a:bodyPr>
          <a:lstStyle/>
          <a:p>
            <a:r>
              <a:rPr lang="da-DK" sz="3200" b="1" dirty="0" smtClean="0">
                <a:solidFill>
                  <a:srgbClr val="022138"/>
                </a:solidFill>
                <a:latin typeface="Open Sans"/>
                <a:cs typeface="Open Sans"/>
              </a:rPr>
              <a:t>EKSEMPEL: PARTNERSKABER FOR HANDLING</a:t>
            </a:r>
            <a:endParaRPr lang="da-DK" sz="3200" b="1" dirty="0">
              <a:solidFill>
                <a:srgbClr val="022138"/>
              </a:solidFill>
              <a:latin typeface="Open Sans"/>
              <a:cs typeface="Open Sans"/>
            </a:endParaRPr>
          </a:p>
        </p:txBody>
      </p:sp>
      <p:sp>
        <p:nvSpPr>
          <p:cNvPr id="9" name="Rektangel 8"/>
          <p:cNvSpPr/>
          <p:nvPr/>
        </p:nvSpPr>
        <p:spPr>
          <a:xfrm>
            <a:off x="384000" y="63888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33" name="Tekstboks 32"/>
          <p:cNvSpPr txBox="1"/>
          <p:nvPr/>
        </p:nvSpPr>
        <p:spPr>
          <a:xfrm>
            <a:off x="905518" y="2079982"/>
            <a:ext cx="5040000" cy="3693319"/>
          </a:xfrm>
          <a:prstGeom prst="rect">
            <a:avLst/>
          </a:prstGeom>
          <a:noFill/>
        </p:spPr>
        <p:txBody>
          <a:bodyPr wrap="square" lIns="0" tIns="0" rIns="0" bIns="0" rtlCol="0">
            <a:spAutoFit/>
          </a:bodyPr>
          <a:lstStyle/>
          <a:p>
            <a:r>
              <a:rPr lang="da-DK" sz="1600" dirty="0" smtClean="0">
                <a:latin typeface="Open Sans" panose="020B0606030504020204" pitchFamily="34" charset="0"/>
                <a:ea typeface="Open Sans" panose="020B0606030504020204" pitchFamily="34" charset="0"/>
                <a:cs typeface="Open Sans" panose="020B0606030504020204" pitchFamily="34" charset="0"/>
              </a:rPr>
              <a:t>Fredericia Kommune arbejder med partnerskaber</a:t>
            </a:r>
          </a:p>
          <a:p>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Patientforeninger</a:t>
            </a: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err="1" smtClean="0">
                <a:latin typeface="Open Sans" panose="020B0606030504020204" pitchFamily="34" charset="0"/>
                <a:ea typeface="Open Sans" panose="020B0606030504020204" pitchFamily="34" charset="0"/>
                <a:cs typeface="Open Sans" panose="020B0606030504020204" pitchFamily="34" charset="0"/>
              </a:rPr>
              <a:t>Headspace</a:t>
            </a: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Provstiet</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Business Fredericia</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a-DK" sz="1600" dirty="0" smtClean="0">
                <a:latin typeface="Open Sans" panose="020B0606030504020204" pitchFamily="34" charset="0"/>
                <a:ea typeface="Open Sans" panose="020B0606030504020204" pitchFamily="34" charset="0"/>
                <a:cs typeface="Open Sans" panose="020B0606030504020204" pitchFamily="34" charset="0"/>
              </a:rPr>
              <a:t>Uddannelsesinstitutioner</a:t>
            </a:r>
          </a:p>
          <a:p>
            <a:pPr marL="285750" indent="-285750">
              <a:buFont typeface="Arial" panose="020B0604020202020204" pitchFamily="34" charset="0"/>
              <a:buChar char="•"/>
            </a:pPr>
            <a:endParaRPr lang="da-DK"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da-DK" sz="1600" dirty="0" smtClean="0">
              <a:latin typeface="Open Sans" panose="020B0606030504020204" pitchFamily="34" charset="0"/>
              <a:ea typeface="Open Sans" panose="020B0606030504020204" pitchFamily="34" charset="0"/>
              <a:cs typeface="Open Sans" panose="020B0606030504020204" pitchFamily="34" charset="0"/>
            </a:endParaRPr>
          </a:p>
          <a:p>
            <a:endParaRPr lang="da-DK"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ktangel 10"/>
          <p:cNvSpPr/>
          <p:nvPr/>
        </p:nvSpPr>
        <p:spPr>
          <a:xfrm>
            <a:off x="916800" y="1818600"/>
            <a:ext cx="1248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2" name="Rektangel 11"/>
          <p:cNvSpPr/>
          <p:nvPr/>
        </p:nvSpPr>
        <p:spPr>
          <a:xfrm>
            <a:off x="384000" y="384000"/>
            <a:ext cx="11424000" cy="86400"/>
          </a:xfrm>
          <a:prstGeom prst="rect">
            <a:avLst/>
          </a:prstGeom>
          <a:solidFill>
            <a:srgbClr val="022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3200" dirty="0"/>
          </a:p>
        </p:txBody>
      </p:sp>
      <p:sp>
        <p:nvSpPr>
          <p:cNvPr id="10" name="Tekstboks 42"/>
          <p:cNvSpPr txBox="1"/>
          <p:nvPr/>
        </p:nvSpPr>
        <p:spPr>
          <a:xfrm>
            <a:off x="624000" y="6067624"/>
            <a:ext cx="5892800" cy="146194"/>
          </a:xfrm>
          <a:prstGeom prst="rect">
            <a:avLst/>
          </a:prstGeom>
          <a:noFill/>
        </p:spPr>
        <p:txBody>
          <a:bodyPr wrap="square" lIns="0" tIns="0" rIns="0" bIns="0" rtlCol="0" anchor="t" anchorCtr="0">
            <a:spAutoFit/>
          </a:bodyPr>
          <a:lstStyle/>
          <a:p>
            <a:fld id="{A2BD70C8-EF53-D549-A0C1-0C41A2152F01}" type="slidenum">
              <a:rPr lang="da-DK" sz="950" b="1">
                <a:solidFill>
                  <a:srgbClr val="022138"/>
                </a:solidFill>
                <a:latin typeface="Open Sans"/>
                <a:cs typeface="Open Sans"/>
              </a:rPr>
              <a:t>9</a:t>
            </a:fld>
            <a:r>
              <a:rPr lang="da-DK" sz="950" b="1" dirty="0">
                <a:solidFill>
                  <a:srgbClr val="022138"/>
                </a:solidFill>
                <a:latin typeface="Open Sans"/>
                <a:cs typeface="Open Sans"/>
              </a:rPr>
              <a:t> </a:t>
            </a:r>
            <a:r>
              <a:rPr lang="da-DK" sz="950" dirty="0">
                <a:solidFill>
                  <a:srgbClr val="022138"/>
                </a:solidFill>
                <a:latin typeface="Open Sans Light"/>
                <a:cs typeface="Open Sans Light"/>
              </a:rPr>
              <a:t> </a:t>
            </a:r>
            <a:r>
              <a:rPr lang="da-DK" sz="950" dirty="0">
                <a:solidFill>
                  <a:srgbClr val="022138"/>
                </a:solidFill>
                <a:latin typeface="Open Sans"/>
                <a:cs typeface="Open Sans"/>
              </a:rPr>
              <a:t>I   </a:t>
            </a:r>
            <a:r>
              <a:rPr lang="da-DK" sz="950" dirty="0">
                <a:solidFill>
                  <a:srgbClr val="022138"/>
                </a:solidFill>
                <a:latin typeface="Open Sans Light"/>
                <a:cs typeface="Open Sans Light"/>
              </a:rPr>
              <a:t>FREDERICIA KOMMUNE   </a:t>
            </a:r>
            <a:r>
              <a:rPr lang="da-DK" sz="950" dirty="0" smtClean="0">
                <a:solidFill>
                  <a:srgbClr val="022138"/>
                </a:solidFill>
                <a:latin typeface="Open Sans"/>
                <a:cs typeface="Open Sans"/>
              </a:rPr>
              <a:t>I</a:t>
            </a:r>
            <a:endParaRPr lang="da-DK" sz="950" b="1" dirty="0">
              <a:solidFill>
                <a:srgbClr val="022138"/>
              </a:solidFill>
              <a:latin typeface="Open Sans"/>
              <a:cs typeface="Open Sans"/>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2079982"/>
            <a:ext cx="5444719" cy="3263830"/>
          </a:xfrm>
          <a:prstGeom prst="rect">
            <a:avLst/>
          </a:prstGeom>
        </p:spPr>
      </p:pic>
    </p:spTree>
    <p:extLst>
      <p:ext uri="{BB962C8B-B14F-4D97-AF65-F5344CB8AC3E}">
        <p14:creationId xmlns:p14="http://schemas.microsoft.com/office/powerpoint/2010/main" val="2289726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Fredericia Kommun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Fordel.thmx</Template>
  <TotalTime>3874</TotalTime>
  <Words>1823</Words>
  <Application>Microsoft Office PowerPoint</Application>
  <PresentationFormat>Widescreen</PresentationFormat>
  <Paragraphs>263</Paragraphs>
  <Slides>16</Slides>
  <Notes>16</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16</vt:i4>
      </vt:variant>
    </vt:vector>
  </HeadingPairs>
  <TitlesOfParts>
    <vt:vector size="23" baseType="lpstr">
      <vt:lpstr>Arial</vt:lpstr>
      <vt:lpstr>Calibri</vt:lpstr>
      <vt:lpstr>Open Sans</vt:lpstr>
      <vt:lpstr>Open Sans Light</vt:lpstr>
      <vt:lpstr>Times New Roman</vt:lpstr>
      <vt:lpstr>Wingdings</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PR Offset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Hanne Sørensen</dc:creator>
  <cp:lastModifiedBy>Annemarie Schou Zacho-Broe</cp:lastModifiedBy>
  <cp:revision>402</cp:revision>
  <cp:lastPrinted>2018-04-09T10:41:31Z</cp:lastPrinted>
  <dcterms:created xsi:type="dcterms:W3CDTF">2017-11-21T10:51:01Z</dcterms:created>
  <dcterms:modified xsi:type="dcterms:W3CDTF">2018-05-24T20:00:53Z</dcterms:modified>
</cp:coreProperties>
</file>