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8" r:id="rId2"/>
    <p:sldId id="293" r:id="rId3"/>
    <p:sldId id="292" r:id="rId4"/>
    <p:sldId id="291" r:id="rId5"/>
    <p:sldId id="294" r:id="rId6"/>
    <p:sldId id="309" r:id="rId7"/>
    <p:sldId id="296" r:id="rId8"/>
    <p:sldId id="297" r:id="rId9"/>
    <p:sldId id="299" r:id="rId10"/>
    <p:sldId id="260" r:id="rId11"/>
    <p:sldId id="261" r:id="rId12"/>
    <p:sldId id="262" r:id="rId13"/>
    <p:sldId id="310" r:id="rId14"/>
    <p:sldId id="311" r:id="rId15"/>
    <p:sldId id="265" r:id="rId16"/>
    <p:sldId id="312" r:id="rId17"/>
    <p:sldId id="263" r:id="rId18"/>
    <p:sldId id="264" r:id="rId19"/>
    <p:sldId id="266" r:id="rId20"/>
    <p:sldId id="304" r:id="rId21"/>
    <p:sldId id="267" r:id="rId22"/>
    <p:sldId id="305" r:id="rId23"/>
    <p:sldId id="295" r:id="rId24"/>
    <p:sldId id="270" r:id="rId25"/>
    <p:sldId id="313" r:id="rId26"/>
    <p:sldId id="302" r:id="rId27"/>
    <p:sldId id="272" r:id="rId28"/>
    <p:sldId id="303" r:id="rId2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0" d="100"/>
          <a:sy n="70" d="100"/>
        </p:scale>
        <p:origin x="73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1529FB-C285-42B2-BCB5-9E2B44706F2E}" type="doc">
      <dgm:prSet loTypeId="urn:microsoft.com/office/officeart/2016/7/layout/LinearBlockProcessNumbered" loCatId="process" qsTypeId="urn:microsoft.com/office/officeart/2005/8/quickstyle/simple2" qsCatId="simple" csTypeId="urn:microsoft.com/office/officeart/2005/8/colors/colorful2" csCatId="colorful"/>
      <dgm:spPr/>
      <dgm:t>
        <a:bodyPr/>
        <a:lstStyle/>
        <a:p>
          <a:endParaRPr lang="en-US"/>
        </a:p>
      </dgm:t>
    </dgm:pt>
    <dgm:pt modelId="{4A032F64-AD63-4A3B-A420-0B0D34BB6821}">
      <dgm:prSet custT="1"/>
      <dgm:spPr/>
      <dgm:t>
        <a:bodyPr/>
        <a:lstStyle/>
        <a:p>
          <a:r>
            <a:rPr lang="da-DK" sz="1500" dirty="0"/>
            <a:t>Hvordan styrer vi i klogt den (måske?) </a:t>
          </a:r>
          <a:r>
            <a:rPr lang="da-DK" sz="1900" b="1" dirty="0"/>
            <a:t>øgede kompleksitet</a:t>
          </a:r>
          <a:r>
            <a:rPr lang="da-DK" sz="1500" dirty="0"/>
            <a:t>, hvor kravene er stigende og ressourcerne faldende?</a:t>
          </a:r>
          <a:endParaRPr lang="en-US" sz="1500" dirty="0"/>
        </a:p>
      </dgm:t>
    </dgm:pt>
    <dgm:pt modelId="{C87ADFD1-4100-48E2-A9B6-686735DD8A13}" type="parTrans" cxnId="{8E204272-E73A-42F1-A4CD-1EE6E1FACD41}">
      <dgm:prSet/>
      <dgm:spPr/>
      <dgm:t>
        <a:bodyPr/>
        <a:lstStyle/>
        <a:p>
          <a:endParaRPr lang="en-US"/>
        </a:p>
      </dgm:t>
    </dgm:pt>
    <dgm:pt modelId="{E0C81FC6-C917-4DAA-9CB0-33CA7E11177F}" type="sibTrans" cxnId="{8E204272-E73A-42F1-A4CD-1EE6E1FACD41}">
      <dgm:prSet phldrT="01" phldr="0"/>
      <dgm:spPr/>
      <dgm:t>
        <a:bodyPr/>
        <a:lstStyle/>
        <a:p>
          <a:r>
            <a:rPr lang="en-US"/>
            <a:t>01</a:t>
          </a:r>
        </a:p>
      </dgm:t>
    </dgm:pt>
    <dgm:pt modelId="{2EAFDE53-A7DF-403D-B5C5-D6CB96517F3E}">
      <dgm:prSet custT="1"/>
      <dgm:spPr/>
      <dgm:t>
        <a:bodyPr/>
        <a:lstStyle/>
        <a:p>
          <a:r>
            <a:rPr lang="da-DK" sz="1500" dirty="0"/>
            <a:t>Hvordan leder vi bedst i et stort krydspres fra </a:t>
          </a:r>
          <a:r>
            <a:rPr lang="da-DK" sz="1900" b="1" dirty="0"/>
            <a:t>modsatrettede interesser</a:t>
          </a:r>
          <a:r>
            <a:rPr lang="da-DK" sz="1500" dirty="0"/>
            <a:t>?</a:t>
          </a:r>
          <a:endParaRPr lang="en-US" sz="1500" dirty="0"/>
        </a:p>
      </dgm:t>
    </dgm:pt>
    <dgm:pt modelId="{BFF1C454-57F1-4C8E-8F03-30E9A7F01036}" type="parTrans" cxnId="{3B5B5851-A3A0-47C5-8754-34F1AF6F564E}">
      <dgm:prSet/>
      <dgm:spPr/>
      <dgm:t>
        <a:bodyPr/>
        <a:lstStyle/>
        <a:p>
          <a:endParaRPr lang="en-US"/>
        </a:p>
      </dgm:t>
    </dgm:pt>
    <dgm:pt modelId="{4DC8FC9C-6AEF-4FD7-9A6C-9BEAAE368B9D}" type="sibTrans" cxnId="{3B5B5851-A3A0-47C5-8754-34F1AF6F564E}">
      <dgm:prSet phldrT="02" phldr="0"/>
      <dgm:spPr/>
      <dgm:t>
        <a:bodyPr/>
        <a:lstStyle/>
        <a:p>
          <a:r>
            <a:rPr lang="en-US"/>
            <a:t>02</a:t>
          </a:r>
        </a:p>
      </dgm:t>
    </dgm:pt>
    <dgm:pt modelId="{08E6C17B-7E7C-43CA-B5DF-169283919D65}">
      <dgm:prSet custT="1"/>
      <dgm:spPr/>
      <dgm:t>
        <a:bodyPr/>
        <a:lstStyle/>
        <a:p>
          <a:r>
            <a:rPr lang="da-DK" sz="1500" dirty="0"/>
            <a:t>Hvordan skaber vi en fornuftig </a:t>
          </a:r>
          <a:r>
            <a:rPr lang="da-DK" sz="1900" b="1" dirty="0"/>
            <a:t>styringsdialog</a:t>
          </a:r>
          <a:r>
            <a:rPr lang="da-DK" sz="1500" dirty="0"/>
            <a:t>, der sætter os i stand til reelt af drøfte de mange dilemmaer, der knytter sig til ny velfærd?</a:t>
          </a:r>
          <a:endParaRPr lang="en-US" sz="1500" dirty="0"/>
        </a:p>
      </dgm:t>
    </dgm:pt>
    <dgm:pt modelId="{5D9720B9-2B3B-44CC-8347-F02F6D5F12B3}" type="parTrans" cxnId="{89B91E4D-C0FE-43C6-8C3E-A4EDF56FAB3D}">
      <dgm:prSet/>
      <dgm:spPr/>
      <dgm:t>
        <a:bodyPr/>
        <a:lstStyle/>
        <a:p>
          <a:endParaRPr lang="en-US"/>
        </a:p>
      </dgm:t>
    </dgm:pt>
    <dgm:pt modelId="{FFBDA122-C861-405E-9B5E-9DE001E36A80}" type="sibTrans" cxnId="{89B91E4D-C0FE-43C6-8C3E-A4EDF56FAB3D}">
      <dgm:prSet phldrT="03" phldr="0"/>
      <dgm:spPr/>
      <dgm:t>
        <a:bodyPr/>
        <a:lstStyle/>
        <a:p>
          <a:r>
            <a:rPr lang="en-US"/>
            <a:t>03</a:t>
          </a:r>
        </a:p>
      </dgm:t>
    </dgm:pt>
    <dgm:pt modelId="{F57EBC14-E2A9-4018-8F9A-48F7AE87FE27}">
      <dgm:prSet custT="1"/>
      <dgm:spPr/>
      <dgm:t>
        <a:bodyPr/>
        <a:lstStyle/>
        <a:p>
          <a:r>
            <a:rPr lang="da-DK" sz="1500" dirty="0"/>
            <a:t>Hvilke krav til </a:t>
          </a:r>
          <a:r>
            <a:rPr lang="da-DK" sz="1900" b="1" dirty="0"/>
            <a:t>ledelse</a:t>
          </a:r>
          <a:r>
            <a:rPr lang="da-DK" sz="1900" dirty="0"/>
            <a:t> </a:t>
          </a:r>
          <a:r>
            <a:rPr lang="da-DK" sz="1500" dirty="0"/>
            <a:t>af fremtidens myndighed kalder de nye former for styring på?</a:t>
          </a:r>
          <a:endParaRPr lang="en-US" sz="1500" dirty="0"/>
        </a:p>
      </dgm:t>
    </dgm:pt>
    <dgm:pt modelId="{40CE651A-BD76-4D2E-B9F9-8F1929F1373F}" type="parTrans" cxnId="{E3144201-A5E3-4C8A-8AF8-7CE658F07982}">
      <dgm:prSet/>
      <dgm:spPr/>
      <dgm:t>
        <a:bodyPr/>
        <a:lstStyle/>
        <a:p>
          <a:endParaRPr lang="en-US"/>
        </a:p>
      </dgm:t>
    </dgm:pt>
    <dgm:pt modelId="{EFC6F05A-F412-475C-BEE4-FD209E98CBE3}" type="sibTrans" cxnId="{E3144201-A5E3-4C8A-8AF8-7CE658F07982}">
      <dgm:prSet phldrT="04" phldr="0"/>
      <dgm:spPr/>
      <dgm:t>
        <a:bodyPr/>
        <a:lstStyle/>
        <a:p>
          <a:r>
            <a:rPr lang="en-US"/>
            <a:t>04</a:t>
          </a:r>
        </a:p>
      </dgm:t>
    </dgm:pt>
    <dgm:pt modelId="{C9210B31-EA57-4669-87B1-F5CBCFC621B3}" type="pres">
      <dgm:prSet presAssocID="{9D1529FB-C285-42B2-BCB5-9E2B44706F2E}" presName="Name0" presStyleCnt="0">
        <dgm:presLayoutVars>
          <dgm:animLvl val="lvl"/>
          <dgm:resizeHandles val="exact"/>
        </dgm:presLayoutVars>
      </dgm:prSet>
      <dgm:spPr/>
    </dgm:pt>
    <dgm:pt modelId="{20BECD6F-D298-47D2-A6EF-EB8349938D39}" type="pres">
      <dgm:prSet presAssocID="{4A032F64-AD63-4A3B-A420-0B0D34BB6821}" presName="compositeNode" presStyleCnt="0">
        <dgm:presLayoutVars>
          <dgm:bulletEnabled val="1"/>
        </dgm:presLayoutVars>
      </dgm:prSet>
      <dgm:spPr/>
    </dgm:pt>
    <dgm:pt modelId="{A499D0D0-001A-46BA-A228-EA3B737F32CB}" type="pres">
      <dgm:prSet presAssocID="{4A032F64-AD63-4A3B-A420-0B0D34BB6821}" presName="bgRect" presStyleLbl="alignNode1" presStyleIdx="0" presStyleCnt="4"/>
      <dgm:spPr/>
    </dgm:pt>
    <dgm:pt modelId="{349E966E-AAD8-4E8D-A55A-6FC48BE16ED2}" type="pres">
      <dgm:prSet presAssocID="{E0C81FC6-C917-4DAA-9CB0-33CA7E11177F}" presName="sibTransNodeRect" presStyleLbl="alignNode1" presStyleIdx="0" presStyleCnt="4">
        <dgm:presLayoutVars>
          <dgm:chMax val="0"/>
          <dgm:bulletEnabled val="1"/>
        </dgm:presLayoutVars>
      </dgm:prSet>
      <dgm:spPr/>
    </dgm:pt>
    <dgm:pt modelId="{86B0C5FD-DE7F-4734-8928-4B8A7EE79AD4}" type="pres">
      <dgm:prSet presAssocID="{4A032F64-AD63-4A3B-A420-0B0D34BB6821}" presName="nodeRect" presStyleLbl="alignNode1" presStyleIdx="0" presStyleCnt="4">
        <dgm:presLayoutVars>
          <dgm:bulletEnabled val="1"/>
        </dgm:presLayoutVars>
      </dgm:prSet>
      <dgm:spPr/>
    </dgm:pt>
    <dgm:pt modelId="{A6EC2637-4EA4-4617-887E-67C41497D160}" type="pres">
      <dgm:prSet presAssocID="{E0C81FC6-C917-4DAA-9CB0-33CA7E11177F}" presName="sibTrans" presStyleCnt="0"/>
      <dgm:spPr/>
    </dgm:pt>
    <dgm:pt modelId="{8B3F6F7E-4AC6-4699-B374-2845A343B7FC}" type="pres">
      <dgm:prSet presAssocID="{2EAFDE53-A7DF-403D-B5C5-D6CB96517F3E}" presName="compositeNode" presStyleCnt="0">
        <dgm:presLayoutVars>
          <dgm:bulletEnabled val="1"/>
        </dgm:presLayoutVars>
      </dgm:prSet>
      <dgm:spPr/>
    </dgm:pt>
    <dgm:pt modelId="{D8605141-A51E-44D4-B2D8-99382127DBF9}" type="pres">
      <dgm:prSet presAssocID="{2EAFDE53-A7DF-403D-B5C5-D6CB96517F3E}" presName="bgRect" presStyleLbl="alignNode1" presStyleIdx="1" presStyleCnt="4"/>
      <dgm:spPr/>
    </dgm:pt>
    <dgm:pt modelId="{6A1530C2-37E3-4125-B686-CF197A96D680}" type="pres">
      <dgm:prSet presAssocID="{4DC8FC9C-6AEF-4FD7-9A6C-9BEAAE368B9D}" presName="sibTransNodeRect" presStyleLbl="alignNode1" presStyleIdx="1" presStyleCnt="4">
        <dgm:presLayoutVars>
          <dgm:chMax val="0"/>
          <dgm:bulletEnabled val="1"/>
        </dgm:presLayoutVars>
      </dgm:prSet>
      <dgm:spPr/>
    </dgm:pt>
    <dgm:pt modelId="{BCE46E0C-91A8-4F5F-B4D8-7D0251F6BDCB}" type="pres">
      <dgm:prSet presAssocID="{2EAFDE53-A7DF-403D-B5C5-D6CB96517F3E}" presName="nodeRect" presStyleLbl="alignNode1" presStyleIdx="1" presStyleCnt="4">
        <dgm:presLayoutVars>
          <dgm:bulletEnabled val="1"/>
        </dgm:presLayoutVars>
      </dgm:prSet>
      <dgm:spPr/>
    </dgm:pt>
    <dgm:pt modelId="{57AF8872-A445-4456-87EC-CBF2D9BC2579}" type="pres">
      <dgm:prSet presAssocID="{4DC8FC9C-6AEF-4FD7-9A6C-9BEAAE368B9D}" presName="sibTrans" presStyleCnt="0"/>
      <dgm:spPr/>
    </dgm:pt>
    <dgm:pt modelId="{631B2C57-5CAA-454B-8FE2-0D1F8A41D8F6}" type="pres">
      <dgm:prSet presAssocID="{08E6C17B-7E7C-43CA-B5DF-169283919D65}" presName="compositeNode" presStyleCnt="0">
        <dgm:presLayoutVars>
          <dgm:bulletEnabled val="1"/>
        </dgm:presLayoutVars>
      </dgm:prSet>
      <dgm:spPr/>
    </dgm:pt>
    <dgm:pt modelId="{7D47041E-A7FF-4D46-B283-52BC209CC9BC}" type="pres">
      <dgm:prSet presAssocID="{08E6C17B-7E7C-43CA-B5DF-169283919D65}" presName="bgRect" presStyleLbl="alignNode1" presStyleIdx="2" presStyleCnt="4"/>
      <dgm:spPr/>
    </dgm:pt>
    <dgm:pt modelId="{16FBC22B-434B-4B13-8742-0E79C09D58D8}" type="pres">
      <dgm:prSet presAssocID="{FFBDA122-C861-405E-9B5E-9DE001E36A80}" presName="sibTransNodeRect" presStyleLbl="alignNode1" presStyleIdx="2" presStyleCnt="4">
        <dgm:presLayoutVars>
          <dgm:chMax val="0"/>
          <dgm:bulletEnabled val="1"/>
        </dgm:presLayoutVars>
      </dgm:prSet>
      <dgm:spPr/>
    </dgm:pt>
    <dgm:pt modelId="{94BBC041-C51A-4EAD-9C7B-E6EC0ABC7385}" type="pres">
      <dgm:prSet presAssocID="{08E6C17B-7E7C-43CA-B5DF-169283919D65}" presName="nodeRect" presStyleLbl="alignNode1" presStyleIdx="2" presStyleCnt="4">
        <dgm:presLayoutVars>
          <dgm:bulletEnabled val="1"/>
        </dgm:presLayoutVars>
      </dgm:prSet>
      <dgm:spPr/>
    </dgm:pt>
    <dgm:pt modelId="{3B925016-D4EB-4F05-A53B-4819BCC036A8}" type="pres">
      <dgm:prSet presAssocID="{FFBDA122-C861-405E-9B5E-9DE001E36A80}" presName="sibTrans" presStyleCnt="0"/>
      <dgm:spPr/>
    </dgm:pt>
    <dgm:pt modelId="{0437C1FC-DB41-49E2-ABB8-A2C365338C70}" type="pres">
      <dgm:prSet presAssocID="{F57EBC14-E2A9-4018-8F9A-48F7AE87FE27}" presName="compositeNode" presStyleCnt="0">
        <dgm:presLayoutVars>
          <dgm:bulletEnabled val="1"/>
        </dgm:presLayoutVars>
      </dgm:prSet>
      <dgm:spPr/>
    </dgm:pt>
    <dgm:pt modelId="{15141044-21C3-4258-9F56-8B482069B8A2}" type="pres">
      <dgm:prSet presAssocID="{F57EBC14-E2A9-4018-8F9A-48F7AE87FE27}" presName="bgRect" presStyleLbl="alignNode1" presStyleIdx="3" presStyleCnt="4"/>
      <dgm:spPr/>
    </dgm:pt>
    <dgm:pt modelId="{7C041E93-F8E3-4DC8-8BD2-948208D74E4F}" type="pres">
      <dgm:prSet presAssocID="{EFC6F05A-F412-475C-BEE4-FD209E98CBE3}" presName="sibTransNodeRect" presStyleLbl="alignNode1" presStyleIdx="3" presStyleCnt="4">
        <dgm:presLayoutVars>
          <dgm:chMax val="0"/>
          <dgm:bulletEnabled val="1"/>
        </dgm:presLayoutVars>
      </dgm:prSet>
      <dgm:spPr/>
    </dgm:pt>
    <dgm:pt modelId="{97ADD61B-F699-4E0C-BA76-32E138BBA84F}" type="pres">
      <dgm:prSet presAssocID="{F57EBC14-E2A9-4018-8F9A-48F7AE87FE27}" presName="nodeRect" presStyleLbl="alignNode1" presStyleIdx="3" presStyleCnt="4">
        <dgm:presLayoutVars>
          <dgm:bulletEnabled val="1"/>
        </dgm:presLayoutVars>
      </dgm:prSet>
      <dgm:spPr/>
    </dgm:pt>
  </dgm:ptLst>
  <dgm:cxnLst>
    <dgm:cxn modelId="{E3144201-A5E3-4C8A-8AF8-7CE658F07982}" srcId="{9D1529FB-C285-42B2-BCB5-9E2B44706F2E}" destId="{F57EBC14-E2A9-4018-8F9A-48F7AE87FE27}" srcOrd="3" destOrd="0" parTransId="{40CE651A-BD76-4D2E-B9F9-8F1929F1373F}" sibTransId="{EFC6F05A-F412-475C-BEE4-FD209E98CBE3}"/>
    <dgm:cxn modelId="{EA5E0B03-1A9C-402D-8AED-6B588DCC7C1B}" type="presOf" srcId="{2EAFDE53-A7DF-403D-B5C5-D6CB96517F3E}" destId="{D8605141-A51E-44D4-B2D8-99382127DBF9}" srcOrd="0" destOrd="0" presId="urn:microsoft.com/office/officeart/2016/7/layout/LinearBlockProcessNumbered"/>
    <dgm:cxn modelId="{A2B19E1D-3928-4874-93B0-019F8B62D1C6}" type="presOf" srcId="{08E6C17B-7E7C-43CA-B5DF-169283919D65}" destId="{94BBC041-C51A-4EAD-9C7B-E6EC0ABC7385}" srcOrd="1" destOrd="0" presId="urn:microsoft.com/office/officeart/2016/7/layout/LinearBlockProcessNumbered"/>
    <dgm:cxn modelId="{1D86102B-E5E2-412A-9942-82669C983FC6}" type="presOf" srcId="{E0C81FC6-C917-4DAA-9CB0-33CA7E11177F}" destId="{349E966E-AAD8-4E8D-A55A-6FC48BE16ED2}" srcOrd="0" destOrd="0" presId="urn:microsoft.com/office/officeart/2016/7/layout/LinearBlockProcessNumbered"/>
    <dgm:cxn modelId="{40A01843-6D52-4D7E-A052-2A9F03B03C73}" type="presOf" srcId="{08E6C17B-7E7C-43CA-B5DF-169283919D65}" destId="{7D47041E-A7FF-4D46-B283-52BC209CC9BC}" srcOrd="0" destOrd="0" presId="urn:microsoft.com/office/officeart/2016/7/layout/LinearBlockProcessNumbered"/>
    <dgm:cxn modelId="{E62BCE45-C02F-4ED3-9B8B-A250D01E548B}" type="presOf" srcId="{F57EBC14-E2A9-4018-8F9A-48F7AE87FE27}" destId="{15141044-21C3-4258-9F56-8B482069B8A2}" srcOrd="0" destOrd="0" presId="urn:microsoft.com/office/officeart/2016/7/layout/LinearBlockProcessNumbered"/>
    <dgm:cxn modelId="{0D3C2E47-8E55-4C32-BA33-A59D99183482}" type="presOf" srcId="{2EAFDE53-A7DF-403D-B5C5-D6CB96517F3E}" destId="{BCE46E0C-91A8-4F5F-B4D8-7D0251F6BDCB}" srcOrd="1" destOrd="0" presId="urn:microsoft.com/office/officeart/2016/7/layout/LinearBlockProcessNumbered"/>
    <dgm:cxn modelId="{6651DA4B-743F-4FE8-AD38-4B851E447C11}" type="presOf" srcId="{9D1529FB-C285-42B2-BCB5-9E2B44706F2E}" destId="{C9210B31-EA57-4669-87B1-F5CBCFC621B3}" srcOrd="0" destOrd="0" presId="urn:microsoft.com/office/officeart/2016/7/layout/LinearBlockProcessNumbered"/>
    <dgm:cxn modelId="{89B91E4D-C0FE-43C6-8C3E-A4EDF56FAB3D}" srcId="{9D1529FB-C285-42B2-BCB5-9E2B44706F2E}" destId="{08E6C17B-7E7C-43CA-B5DF-169283919D65}" srcOrd="2" destOrd="0" parTransId="{5D9720B9-2B3B-44CC-8347-F02F6D5F12B3}" sibTransId="{FFBDA122-C861-405E-9B5E-9DE001E36A80}"/>
    <dgm:cxn modelId="{3B5B5851-A3A0-47C5-8754-34F1AF6F564E}" srcId="{9D1529FB-C285-42B2-BCB5-9E2B44706F2E}" destId="{2EAFDE53-A7DF-403D-B5C5-D6CB96517F3E}" srcOrd="1" destOrd="0" parTransId="{BFF1C454-57F1-4C8E-8F03-30E9A7F01036}" sibTransId="{4DC8FC9C-6AEF-4FD7-9A6C-9BEAAE368B9D}"/>
    <dgm:cxn modelId="{8E204272-E73A-42F1-A4CD-1EE6E1FACD41}" srcId="{9D1529FB-C285-42B2-BCB5-9E2B44706F2E}" destId="{4A032F64-AD63-4A3B-A420-0B0D34BB6821}" srcOrd="0" destOrd="0" parTransId="{C87ADFD1-4100-48E2-A9B6-686735DD8A13}" sibTransId="{E0C81FC6-C917-4DAA-9CB0-33CA7E11177F}"/>
    <dgm:cxn modelId="{4D91A791-3B47-4060-B11D-AEE641107C45}" type="presOf" srcId="{4A032F64-AD63-4A3B-A420-0B0D34BB6821}" destId="{86B0C5FD-DE7F-4734-8928-4B8A7EE79AD4}" srcOrd="1" destOrd="0" presId="urn:microsoft.com/office/officeart/2016/7/layout/LinearBlockProcessNumbered"/>
    <dgm:cxn modelId="{292BBA96-A4A5-43AE-B80D-4D792726AF28}" type="presOf" srcId="{F57EBC14-E2A9-4018-8F9A-48F7AE87FE27}" destId="{97ADD61B-F699-4E0C-BA76-32E138BBA84F}" srcOrd="1" destOrd="0" presId="urn:microsoft.com/office/officeart/2016/7/layout/LinearBlockProcessNumbered"/>
    <dgm:cxn modelId="{2E3D31B0-FEFD-425A-B34D-7F0A1B7A04A6}" type="presOf" srcId="{EFC6F05A-F412-475C-BEE4-FD209E98CBE3}" destId="{7C041E93-F8E3-4DC8-8BD2-948208D74E4F}" srcOrd="0" destOrd="0" presId="urn:microsoft.com/office/officeart/2016/7/layout/LinearBlockProcessNumbered"/>
    <dgm:cxn modelId="{2E2342C7-13EA-46DE-9525-AA38FF8E6363}" type="presOf" srcId="{4A032F64-AD63-4A3B-A420-0B0D34BB6821}" destId="{A499D0D0-001A-46BA-A228-EA3B737F32CB}" srcOrd="0" destOrd="0" presId="urn:microsoft.com/office/officeart/2016/7/layout/LinearBlockProcessNumbered"/>
    <dgm:cxn modelId="{B34AA2DF-015B-4587-9D1F-B19E31B0B6C3}" type="presOf" srcId="{4DC8FC9C-6AEF-4FD7-9A6C-9BEAAE368B9D}" destId="{6A1530C2-37E3-4125-B686-CF197A96D680}" srcOrd="0" destOrd="0" presId="urn:microsoft.com/office/officeart/2016/7/layout/LinearBlockProcessNumbered"/>
    <dgm:cxn modelId="{B8BF1BF9-ABFE-4B53-9A05-189F4C1865D1}" type="presOf" srcId="{FFBDA122-C861-405E-9B5E-9DE001E36A80}" destId="{16FBC22B-434B-4B13-8742-0E79C09D58D8}" srcOrd="0" destOrd="0" presId="urn:microsoft.com/office/officeart/2016/7/layout/LinearBlockProcessNumbered"/>
    <dgm:cxn modelId="{38E15BD6-329F-4397-AB5B-3C0B0B7B433C}" type="presParOf" srcId="{C9210B31-EA57-4669-87B1-F5CBCFC621B3}" destId="{20BECD6F-D298-47D2-A6EF-EB8349938D39}" srcOrd="0" destOrd="0" presId="urn:microsoft.com/office/officeart/2016/7/layout/LinearBlockProcessNumbered"/>
    <dgm:cxn modelId="{042ECE88-D082-4592-84BA-676B96E5DA4F}" type="presParOf" srcId="{20BECD6F-D298-47D2-A6EF-EB8349938D39}" destId="{A499D0D0-001A-46BA-A228-EA3B737F32CB}" srcOrd="0" destOrd="0" presId="urn:microsoft.com/office/officeart/2016/7/layout/LinearBlockProcessNumbered"/>
    <dgm:cxn modelId="{5C86F439-2DB0-41D1-A947-68947A8AEBF3}" type="presParOf" srcId="{20BECD6F-D298-47D2-A6EF-EB8349938D39}" destId="{349E966E-AAD8-4E8D-A55A-6FC48BE16ED2}" srcOrd="1" destOrd="0" presId="urn:microsoft.com/office/officeart/2016/7/layout/LinearBlockProcessNumbered"/>
    <dgm:cxn modelId="{8C4584DA-F84C-4888-97B5-63644DA0D62D}" type="presParOf" srcId="{20BECD6F-D298-47D2-A6EF-EB8349938D39}" destId="{86B0C5FD-DE7F-4734-8928-4B8A7EE79AD4}" srcOrd="2" destOrd="0" presId="urn:microsoft.com/office/officeart/2016/7/layout/LinearBlockProcessNumbered"/>
    <dgm:cxn modelId="{4A31DEAB-07BF-4F1B-A077-1C76AD64CB57}" type="presParOf" srcId="{C9210B31-EA57-4669-87B1-F5CBCFC621B3}" destId="{A6EC2637-4EA4-4617-887E-67C41497D160}" srcOrd="1" destOrd="0" presId="urn:microsoft.com/office/officeart/2016/7/layout/LinearBlockProcessNumbered"/>
    <dgm:cxn modelId="{183F8904-519C-4963-ACDA-776FBE647797}" type="presParOf" srcId="{C9210B31-EA57-4669-87B1-F5CBCFC621B3}" destId="{8B3F6F7E-4AC6-4699-B374-2845A343B7FC}" srcOrd="2" destOrd="0" presId="urn:microsoft.com/office/officeart/2016/7/layout/LinearBlockProcessNumbered"/>
    <dgm:cxn modelId="{F535934F-26F7-4423-8717-3F2CA0EC34E9}" type="presParOf" srcId="{8B3F6F7E-4AC6-4699-B374-2845A343B7FC}" destId="{D8605141-A51E-44D4-B2D8-99382127DBF9}" srcOrd="0" destOrd="0" presId="urn:microsoft.com/office/officeart/2016/7/layout/LinearBlockProcessNumbered"/>
    <dgm:cxn modelId="{50F1D389-58EE-4CD9-AB37-C8CBA847CA07}" type="presParOf" srcId="{8B3F6F7E-4AC6-4699-B374-2845A343B7FC}" destId="{6A1530C2-37E3-4125-B686-CF197A96D680}" srcOrd="1" destOrd="0" presId="urn:microsoft.com/office/officeart/2016/7/layout/LinearBlockProcessNumbered"/>
    <dgm:cxn modelId="{F7738FD4-08BC-4EA2-B3F1-2C0D2EDC0939}" type="presParOf" srcId="{8B3F6F7E-4AC6-4699-B374-2845A343B7FC}" destId="{BCE46E0C-91A8-4F5F-B4D8-7D0251F6BDCB}" srcOrd="2" destOrd="0" presId="urn:microsoft.com/office/officeart/2016/7/layout/LinearBlockProcessNumbered"/>
    <dgm:cxn modelId="{2CF26E72-5941-4CCF-B541-21D21C93CAAA}" type="presParOf" srcId="{C9210B31-EA57-4669-87B1-F5CBCFC621B3}" destId="{57AF8872-A445-4456-87EC-CBF2D9BC2579}" srcOrd="3" destOrd="0" presId="urn:microsoft.com/office/officeart/2016/7/layout/LinearBlockProcessNumbered"/>
    <dgm:cxn modelId="{C297F2D6-EE89-44CF-8436-492CF75E0651}" type="presParOf" srcId="{C9210B31-EA57-4669-87B1-F5CBCFC621B3}" destId="{631B2C57-5CAA-454B-8FE2-0D1F8A41D8F6}" srcOrd="4" destOrd="0" presId="urn:microsoft.com/office/officeart/2016/7/layout/LinearBlockProcessNumbered"/>
    <dgm:cxn modelId="{78092F9D-ED1F-47AB-A580-577011C7DE71}" type="presParOf" srcId="{631B2C57-5CAA-454B-8FE2-0D1F8A41D8F6}" destId="{7D47041E-A7FF-4D46-B283-52BC209CC9BC}" srcOrd="0" destOrd="0" presId="urn:microsoft.com/office/officeart/2016/7/layout/LinearBlockProcessNumbered"/>
    <dgm:cxn modelId="{60E9ED21-F35B-4039-8204-9B2A49D0380A}" type="presParOf" srcId="{631B2C57-5CAA-454B-8FE2-0D1F8A41D8F6}" destId="{16FBC22B-434B-4B13-8742-0E79C09D58D8}" srcOrd="1" destOrd="0" presId="urn:microsoft.com/office/officeart/2016/7/layout/LinearBlockProcessNumbered"/>
    <dgm:cxn modelId="{BDDE21E9-F947-44AF-BC34-2BA1EC03BC62}" type="presParOf" srcId="{631B2C57-5CAA-454B-8FE2-0D1F8A41D8F6}" destId="{94BBC041-C51A-4EAD-9C7B-E6EC0ABC7385}" srcOrd="2" destOrd="0" presId="urn:microsoft.com/office/officeart/2016/7/layout/LinearBlockProcessNumbered"/>
    <dgm:cxn modelId="{EC61F05E-D31F-4038-A4B3-29357A3053C2}" type="presParOf" srcId="{C9210B31-EA57-4669-87B1-F5CBCFC621B3}" destId="{3B925016-D4EB-4F05-A53B-4819BCC036A8}" srcOrd="5" destOrd="0" presId="urn:microsoft.com/office/officeart/2016/7/layout/LinearBlockProcessNumbered"/>
    <dgm:cxn modelId="{7E0F1850-B86D-43A5-B87D-9199DB35E050}" type="presParOf" srcId="{C9210B31-EA57-4669-87B1-F5CBCFC621B3}" destId="{0437C1FC-DB41-49E2-ABB8-A2C365338C70}" srcOrd="6" destOrd="0" presId="urn:microsoft.com/office/officeart/2016/7/layout/LinearBlockProcessNumbered"/>
    <dgm:cxn modelId="{28F8751B-D034-49FB-BC47-580D3FF025BE}" type="presParOf" srcId="{0437C1FC-DB41-49E2-ABB8-A2C365338C70}" destId="{15141044-21C3-4258-9F56-8B482069B8A2}" srcOrd="0" destOrd="0" presId="urn:microsoft.com/office/officeart/2016/7/layout/LinearBlockProcessNumbered"/>
    <dgm:cxn modelId="{387957D0-E270-40D9-9ACF-014125D3F127}" type="presParOf" srcId="{0437C1FC-DB41-49E2-ABB8-A2C365338C70}" destId="{7C041E93-F8E3-4DC8-8BD2-948208D74E4F}" srcOrd="1" destOrd="0" presId="urn:microsoft.com/office/officeart/2016/7/layout/LinearBlockProcessNumbered"/>
    <dgm:cxn modelId="{3CDA82A4-F82E-49FE-988D-1E194AEB2EBE}" type="presParOf" srcId="{0437C1FC-DB41-49E2-ABB8-A2C365338C70}" destId="{97ADD61B-F699-4E0C-BA76-32E138BBA84F}"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1FAF11-B7BF-4AF9-ABE3-918E595E8A7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da-DK"/>
        </a:p>
      </dgm:t>
    </dgm:pt>
    <dgm:pt modelId="{AE05369D-8309-4880-8B0B-B284975FD5EE}">
      <dgm:prSet phldrT="[Tekst]"/>
      <dgm:spPr/>
      <dgm:t>
        <a:bodyPr/>
        <a:lstStyle/>
        <a:p>
          <a:r>
            <a:rPr lang="da-DK" dirty="0">
              <a:solidFill>
                <a:schemeClr val="bg1"/>
              </a:solidFill>
              <a:latin typeface="Flavin Bold"/>
            </a:rPr>
            <a:t>FH18</a:t>
          </a:r>
        </a:p>
      </dgm:t>
    </dgm:pt>
    <dgm:pt modelId="{5D0D7533-9EAA-48CF-89D6-081DC496253C}" type="parTrans" cxnId="{A3ECD810-F957-4045-BEA6-46808ABB55E5}">
      <dgm:prSet/>
      <dgm:spPr/>
      <dgm:t>
        <a:bodyPr/>
        <a:lstStyle/>
        <a:p>
          <a:endParaRPr lang="da-DK"/>
        </a:p>
      </dgm:t>
    </dgm:pt>
    <dgm:pt modelId="{1EF80C3D-C721-4E79-8D52-0A18D1106D48}" type="sibTrans" cxnId="{A3ECD810-F957-4045-BEA6-46808ABB55E5}">
      <dgm:prSet/>
      <dgm:spPr/>
      <dgm:t>
        <a:bodyPr/>
        <a:lstStyle/>
        <a:p>
          <a:endParaRPr lang="da-DK"/>
        </a:p>
      </dgm:t>
    </dgm:pt>
    <dgm:pt modelId="{60ACB3CD-D4EE-4FEF-9E7C-57DAD6AD4EA7}">
      <dgm:prSet phldrT="[Tekst]" custT="1"/>
      <dgm:spPr/>
      <dgm:t>
        <a:bodyPr/>
        <a:lstStyle/>
        <a:p>
          <a:r>
            <a:rPr lang="da-DK" sz="1800" dirty="0">
              <a:solidFill>
                <a:schemeClr val="bg1"/>
              </a:solidFill>
              <a:latin typeface="Flavin Bold"/>
            </a:rPr>
            <a:t>Fejring og anerkendelse</a:t>
          </a:r>
        </a:p>
      </dgm:t>
    </dgm:pt>
    <dgm:pt modelId="{55641762-33D4-42A2-8484-E64858034FC1}" type="parTrans" cxnId="{79FD0492-A30E-4661-95DA-5F67841041E0}">
      <dgm:prSet/>
      <dgm:spPr/>
      <dgm:t>
        <a:bodyPr/>
        <a:lstStyle/>
        <a:p>
          <a:endParaRPr lang="da-DK"/>
        </a:p>
      </dgm:t>
    </dgm:pt>
    <dgm:pt modelId="{B22D8FF2-64C5-428E-9017-9C63D3B33A1B}" type="sibTrans" cxnId="{79FD0492-A30E-4661-95DA-5F67841041E0}">
      <dgm:prSet/>
      <dgm:spPr/>
      <dgm:t>
        <a:bodyPr/>
        <a:lstStyle/>
        <a:p>
          <a:endParaRPr lang="da-DK"/>
        </a:p>
      </dgm:t>
    </dgm:pt>
    <dgm:pt modelId="{4E491C19-F6DE-4692-93DC-0076C0B02827}">
      <dgm:prSet phldrT="[Tekst]" custT="1"/>
      <dgm:spPr/>
      <dgm:t>
        <a:bodyPr/>
        <a:lstStyle/>
        <a:p>
          <a:r>
            <a:rPr lang="da-DK" sz="1800" dirty="0">
              <a:solidFill>
                <a:schemeClr val="bg1"/>
              </a:solidFill>
              <a:latin typeface="Flavin Bold"/>
            </a:rPr>
            <a:t>#</a:t>
          </a:r>
          <a:r>
            <a:rPr lang="da-DK" sz="1800" dirty="0" err="1">
              <a:solidFill>
                <a:schemeClr val="bg1"/>
              </a:solidFill>
              <a:latin typeface="Flavin Bold"/>
            </a:rPr>
            <a:t>Delditfælles</a:t>
          </a:r>
          <a:r>
            <a:rPr lang="da-DK" sz="1800" dirty="0">
              <a:solidFill>
                <a:schemeClr val="bg1"/>
              </a:solidFill>
              <a:latin typeface="Flavin Bold"/>
            </a:rPr>
            <a:t>-skab</a:t>
          </a:r>
        </a:p>
      </dgm:t>
    </dgm:pt>
    <dgm:pt modelId="{B0C8541B-F3CA-4412-8DC7-27023524C170}" type="parTrans" cxnId="{125BB5A9-8A39-4E57-A920-0278C4EBB79D}">
      <dgm:prSet/>
      <dgm:spPr/>
      <dgm:t>
        <a:bodyPr/>
        <a:lstStyle/>
        <a:p>
          <a:endParaRPr lang="da-DK"/>
        </a:p>
      </dgm:t>
    </dgm:pt>
    <dgm:pt modelId="{003A49EF-13FF-4C06-95C6-C4836E355D2A}" type="sibTrans" cxnId="{125BB5A9-8A39-4E57-A920-0278C4EBB79D}">
      <dgm:prSet/>
      <dgm:spPr/>
      <dgm:t>
        <a:bodyPr/>
        <a:lstStyle/>
        <a:p>
          <a:endParaRPr lang="da-DK"/>
        </a:p>
      </dgm:t>
    </dgm:pt>
    <dgm:pt modelId="{7CEFFF4D-6A78-453D-86E2-A16238083B2A}">
      <dgm:prSet phldrT="[Tekst]" custT="1"/>
      <dgm:spPr/>
      <dgm:t>
        <a:bodyPr/>
        <a:lstStyle/>
        <a:p>
          <a:r>
            <a:rPr lang="da-DK" sz="1800" dirty="0">
              <a:solidFill>
                <a:schemeClr val="bg1"/>
              </a:solidFill>
              <a:latin typeface="Flavin Bold"/>
            </a:rPr>
            <a:t>Nye veje til velfærd</a:t>
          </a:r>
        </a:p>
      </dgm:t>
    </dgm:pt>
    <dgm:pt modelId="{58B9C378-7C8D-4F41-8787-3FC34B9B7C4F}" type="parTrans" cxnId="{B3F346D8-403B-4EA9-B268-E6416BC620FA}">
      <dgm:prSet/>
      <dgm:spPr/>
      <dgm:t>
        <a:bodyPr/>
        <a:lstStyle/>
        <a:p>
          <a:endParaRPr lang="da-DK"/>
        </a:p>
      </dgm:t>
    </dgm:pt>
    <dgm:pt modelId="{EFC7BDF1-B653-4B04-B861-987C8CAE6085}" type="sibTrans" cxnId="{B3F346D8-403B-4EA9-B268-E6416BC620FA}">
      <dgm:prSet/>
      <dgm:spPr/>
      <dgm:t>
        <a:bodyPr/>
        <a:lstStyle/>
        <a:p>
          <a:endParaRPr lang="da-DK"/>
        </a:p>
      </dgm:t>
    </dgm:pt>
    <dgm:pt modelId="{88884295-3F42-4148-B3B0-7572FDC9983C}" type="pres">
      <dgm:prSet presAssocID="{B91FAF11-B7BF-4AF9-ABE3-918E595E8A77}" presName="composite" presStyleCnt="0">
        <dgm:presLayoutVars>
          <dgm:chMax val="1"/>
          <dgm:dir/>
          <dgm:resizeHandles val="exact"/>
        </dgm:presLayoutVars>
      </dgm:prSet>
      <dgm:spPr/>
    </dgm:pt>
    <dgm:pt modelId="{3125293C-5317-426F-9A09-AF3EB60DA204}" type="pres">
      <dgm:prSet presAssocID="{B91FAF11-B7BF-4AF9-ABE3-918E595E8A77}" presName="radial" presStyleCnt="0">
        <dgm:presLayoutVars>
          <dgm:animLvl val="ctr"/>
        </dgm:presLayoutVars>
      </dgm:prSet>
      <dgm:spPr/>
    </dgm:pt>
    <dgm:pt modelId="{FC344254-B934-4CD8-A9F6-30665EA98FC2}" type="pres">
      <dgm:prSet presAssocID="{AE05369D-8309-4880-8B0B-B284975FD5EE}" presName="centerShape" presStyleLbl="vennNode1" presStyleIdx="0" presStyleCnt="4" custScaleX="70740" custScaleY="66446"/>
      <dgm:spPr/>
    </dgm:pt>
    <dgm:pt modelId="{EA0F3D0E-CE77-4E37-B655-D70101BD1F2A}" type="pres">
      <dgm:prSet presAssocID="{60ACB3CD-D4EE-4FEF-9E7C-57DAD6AD4EA7}" presName="node" presStyleLbl="vennNode1" presStyleIdx="1" presStyleCnt="4" custScaleX="171806" custScaleY="95005" custRadScaleRad="84587">
        <dgm:presLayoutVars>
          <dgm:bulletEnabled val="1"/>
        </dgm:presLayoutVars>
      </dgm:prSet>
      <dgm:spPr/>
    </dgm:pt>
    <dgm:pt modelId="{63AD447A-9C8C-4086-82E6-B7D5F1EB92B3}" type="pres">
      <dgm:prSet presAssocID="{4E491C19-F6DE-4692-93DC-0076C0B02827}" presName="node" presStyleLbl="vennNode1" presStyleIdx="2" presStyleCnt="4" custScaleX="194644" custScaleY="110581" custRadScaleRad="89212" custRadScaleInc="1598">
        <dgm:presLayoutVars>
          <dgm:bulletEnabled val="1"/>
        </dgm:presLayoutVars>
      </dgm:prSet>
      <dgm:spPr/>
    </dgm:pt>
    <dgm:pt modelId="{EAF3EF2F-146F-4CCD-938D-E934454DCC0D}" type="pres">
      <dgm:prSet presAssocID="{7CEFFF4D-6A78-453D-86E2-A16238083B2A}" presName="node" presStyleLbl="vennNode1" presStyleIdx="3" presStyleCnt="4" custScaleX="171806" custScaleY="95005" custRadScaleRad="94992" custRadScaleInc="2402">
        <dgm:presLayoutVars>
          <dgm:bulletEnabled val="1"/>
        </dgm:presLayoutVars>
      </dgm:prSet>
      <dgm:spPr/>
    </dgm:pt>
  </dgm:ptLst>
  <dgm:cxnLst>
    <dgm:cxn modelId="{A3ECD810-F957-4045-BEA6-46808ABB55E5}" srcId="{B91FAF11-B7BF-4AF9-ABE3-918E595E8A77}" destId="{AE05369D-8309-4880-8B0B-B284975FD5EE}" srcOrd="0" destOrd="0" parTransId="{5D0D7533-9EAA-48CF-89D6-081DC496253C}" sibTransId="{1EF80C3D-C721-4E79-8D52-0A18D1106D48}"/>
    <dgm:cxn modelId="{7A24902F-3077-4C9C-80F1-4199DF22F98D}" type="presOf" srcId="{4E491C19-F6DE-4692-93DC-0076C0B02827}" destId="{63AD447A-9C8C-4086-82E6-B7D5F1EB92B3}" srcOrd="0" destOrd="0" presId="urn:microsoft.com/office/officeart/2005/8/layout/radial3"/>
    <dgm:cxn modelId="{FD41878A-9A27-4A8A-8963-F54397DC6761}" type="presOf" srcId="{AE05369D-8309-4880-8B0B-B284975FD5EE}" destId="{FC344254-B934-4CD8-A9F6-30665EA98FC2}" srcOrd="0" destOrd="0" presId="urn:microsoft.com/office/officeart/2005/8/layout/radial3"/>
    <dgm:cxn modelId="{79FD0492-A30E-4661-95DA-5F67841041E0}" srcId="{AE05369D-8309-4880-8B0B-B284975FD5EE}" destId="{60ACB3CD-D4EE-4FEF-9E7C-57DAD6AD4EA7}" srcOrd="0" destOrd="0" parTransId="{55641762-33D4-42A2-8484-E64858034FC1}" sibTransId="{B22D8FF2-64C5-428E-9017-9C63D3B33A1B}"/>
    <dgm:cxn modelId="{125BB5A9-8A39-4E57-A920-0278C4EBB79D}" srcId="{AE05369D-8309-4880-8B0B-B284975FD5EE}" destId="{4E491C19-F6DE-4692-93DC-0076C0B02827}" srcOrd="1" destOrd="0" parTransId="{B0C8541B-F3CA-4412-8DC7-27023524C170}" sibTransId="{003A49EF-13FF-4C06-95C6-C4836E355D2A}"/>
    <dgm:cxn modelId="{DCAD37D1-0D72-4773-A67D-FF074C39ECA4}" type="presOf" srcId="{7CEFFF4D-6A78-453D-86E2-A16238083B2A}" destId="{EAF3EF2F-146F-4CCD-938D-E934454DCC0D}" srcOrd="0" destOrd="0" presId="urn:microsoft.com/office/officeart/2005/8/layout/radial3"/>
    <dgm:cxn modelId="{B3F346D8-403B-4EA9-B268-E6416BC620FA}" srcId="{AE05369D-8309-4880-8B0B-B284975FD5EE}" destId="{7CEFFF4D-6A78-453D-86E2-A16238083B2A}" srcOrd="2" destOrd="0" parTransId="{58B9C378-7C8D-4F41-8787-3FC34B9B7C4F}" sibTransId="{EFC7BDF1-B653-4B04-B861-987C8CAE6085}"/>
    <dgm:cxn modelId="{02C900DC-0EE7-4B3A-8D10-BAD54D32FE3C}" type="presOf" srcId="{B91FAF11-B7BF-4AF9-ABE3-918E595E8A77}" destId="{88884295-3F42-4148-B3B0-7572FDC9983C}" srcOrd="0" destOrd="0" presId="urn:microsoft.com/office/officeart/2005/8/layout/radial3"/>
    <dgm:cxn modelId="{82EBA2DE-8531-47D6-B7AC-82470B591D74}" type="presOf" srcId="{60ACB3CD-D4EE-4FEF-9E7C-57DAD6AD4EA7}" destId="{EA0F3D0E-CE77-4E37-B655-D70101BD1F2A}" srcOrd="0" destOrd="0" presId="urn:microsoft.com/office/officeart/2005/8/layout/radial3"/>
    <dgm:cxn modelId="{BDE56F53-BFE6-47D6-A73A-E42AB859A8D5}" type="presParOf" srcId="{88884295-3F42-4148-B3B0-7572FDC9983C}" destId="{3125293C-5317-426F-9A09-AF3EB60DA204}" srcOrd="0" destOrd="0" presId="urn:microsoft.com/office/officeart/2005/8/layout/radial3"/>
    <dgm:cxn modelId="{B8FDBE5F-75FA-4825-B81C-0E22818889CA}" type="presParOf" srcId="{3125293C-5317-426F-9A09-AF3EB60DA204}" destId="{FC344254-B934-4CD8-A9F6-30665EA98FC2}" srcOrd="0" destOrd="0" presId="urn:microsoft.com/office/officeart/2005/8/layout/radial3"/>
    <dgm:cxn modelId="{D6CBD30E-533D-4A04-970E-62BBA3542759}" type="presParOf" srcId="{3125293C-5317-426F-9A09-AF3EB60DA204}" destId="{EA0F3D0E-CE77-4E37-B655-D70101BD1F2A}" srcOrd="1" destOrd="0" presId="urn:microsoft.com/office/officeart/2005/8/layout/radial3"/>
    <dgm:cxn modelId="{C50978B6-5022-497B-A4FD-D1E73F959938}" type="presParOf" srcId="{3125293C-5317-426F-9A09-AF3EB60DA204}" destId="{63AD447A-9C8C-4086-82E6-B7D5F1EB92B3}" srcOrd="2" destOrd="0" presId="urn:microsoft.com/office/officeart/2005/8/layout/radial3"/>
    <dgm:cxn modelId="{39CFD8CD-2DC9-42AB-A2F3-CEDB92E2D72B}" type="presParOf" srcId="{3125293C-5317-426F-9A09-AF3EB60DA204}" destId="{EAF3EF2F-146F-4CCD-938D-E934454DCC0D}"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9D0D0-001A-46BA-A228-EA3B737F32CB}">
      <dsp:nvSpPr>
        <dsp:cNvPr id="0" name=""/>
        <dsp:cNvSpPr/>
      </dsp:nvSpPr>
      <dsp:spPr>
        <a:xfrm>
          <a:off x="205" y="687670"/>
          <a:ext cx="2479997" cy="297599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666750">
            <a:lnSpc>
              <a:spcPct val="90000"/>
            </a:lnSpc>
            <a:spcBef>
              <a:spcPct val="0"/>
            </a:spcBef>
            <a:spcAft>
              <a:spcPct val="35000"/>
            </a:spcAft>
            <a:buNone/>
          </a:pPr>
          <a:r>
            <a:rPr lang="da-DK" sz="1500" kern="1200" dirty="0"/>
            <a:t>Hvordan styrer vi i klogt den (måske?) </a:t>
          </a:r>
          <a:r>
            <a:rPr lang="da-DK" sz="1900" b="1" kern="1200" dirty="0"/>
            <a:t>øgede kompleksitet</a:t>
          </a:r>
          <a:r>
            <a:rPr lang="da-DK" sz="1500" kern="1200" dirty="0"/>
            <a:t>, hvor kravene er stigende og ressourcerne faldende?</a:t>
          </a:r>
          <a:endParaRPr lang="en-US" sz="1500" kern="1200" dirty="0"/>
        </a:p>
      </dsp:txBody>
      <dsp:txXfrm>
        <a:off x="205" y="1878069"/>
        <a:ext cx="2479997" cy="1785598"/>
      </dsp:txXfrm>
    </dsp:sp>
    <dsp:sp modelId="{349E966E-AAD8-4E8D-A55A-6FC48BE16ED2}">
      <dsp:nvSpPr>
        <dsp:cNvPr id="0" name=""/>
        <dsp:cNvSpPr/>
      </dsp:nvSpPr>
      <dsp:spPr>
        <a:xfrm>
          <a:off x="205"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p>
      </dsp:txBody>
      <dsp:txXfrm>
        <a:off x="205" y="687670"/>
        <a:ext cx="2479997" cy="1190398"/>
      </dsp:txXfrm>
    </dsp:sp>
    <dsp:sp modelId="{D8605141-A51E-44D4-B2D8-99382127DBF9}">
      <dsp:nvSpPr>
        <dsp:cNvPr id="0" name=""/>
        <dsp:cNvSpPr/>
      </dsp:nvSpPr>
      <dsp:spPr>
        <a:xfrm>
          <a:off x="2678602" y="687670"/>
          <a:ext cx="2479997" cy="2975996"/>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666750">
            <a:lnSpc>
              <a:spcPct val="90000"/>
            </a:lnSpc>
            <a:spcBef>
              <a:spcPct val="0"/>
            </a:spcBef>
            <a:spcAft>
              <a:spcPct val="35000"/>
            </a:spcAft>
            <a:buNone/>
          </a:pPr>
          <a:r>
            <a:rPr lang="da-DK" sz="1500" kern="1200" dirty="0"/>
            <a:t>Hvordan leder vi bedst i et stort krydspres fra </a:t>
          </a:r>
          <a:r>
            <a:rPr lang="da-DK" sz="1900" b="1" kern="1200" dirty="0"/>
            <a:t>modsatrettede interesser</a:t>
          </a:r>
          <a:r>
            <a:rPr lang="da-DK" sz="1500" kern="1200" dirty="0"/>
            <a:t>?</a:t>
          </a:r>
          <a:endParaRPr lang="en-US" sz="1500" kern="1200" dirty="0"/>
        </a:p>
      </dsp:txBody>
      <dsp:txXfrm>
        <a:off x="2678602" y="1878069"/>
        <a:ext cx="2479997" cy="1785598"/>
      </dsp:txXfrm>
    </dsp:sp>
    <dsp:sp modelId="{6A1530C2-37E3-4125-B686-CF197A96D680}">
      <dsp:nvSpPr>
        <dsp:cNvPr id="0" name=""/>
        <dsp:cNvSpPr/>
      </dsp:nvSpPr>
      <dsp:spPr>
        <a:xfrm>
          <a:off x="2678602"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p>
      </dsp:txBody>
      <dsp:txXfrm>
        <a:off x="2678602" y="687670"/>
        <a:ext cx="2479997" cy="1190398"/>
      </dsp:txXfrm>
    </dsp:sp>
    <dsp:sp modelId="{7D47041E-A7FF-4D46-B283-52BC209CC9BC}">
      <dsp:nvSpPr>
        <dsp:cNvPr id="0" name=""/>
        <dsp:cNvSpPr/>
      </dsp:nvSpPr>
      <dsp:spPr>
        <a:xfrm>
          <a:off x="5356999" y="687670"/>
          <a:ext cx="2479997" cy="2975996"/>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666750">
            <a:lnSpc>
              <a:spcPct val="90000"/>
            </a:lnSpc>
            <a:spcBef>
              <a:spcPct val="0"/>
            </a:spcBef>
            <a:spcAft>
              <a:spcPct val="35000"/>
            </a:spcAft>
            <a:buNone/>
          </a:pPr>
          <a:r>
            <a:rPr lang="da-DK" sz="1500" kern="1200" dirty="0"/>
            <a:t>Hvordan skaber vi en fornuftig </a:t>
          </a:r>
          <a:r>
            <a:rPr lang="da-DK" sz="1900" b="1" kern="1200" dirty="0"/>
            <a:t>styringsdialog</a:t>
          </a:r>
          <a:r>
            <a:rPr lang="da-DK" sz="1500" kern="1200" dirty="0"/>
            <a:t>, der sætter os i stand til reelt af drøfte de mange dilemmaer, der knytter sig til ny velfærd?</a:t>
          </a:r>
          <a:endParaRPr lang="en-US" sz="1500" kern="1200" dirty="0"/>
        </a:p>
      </dsp:txBody>
      <dsp:txXfrm>
        <a:off x="5356999" y="1878069"/>
        <a:ext cx="2479997" cy="1785598"/>
      </dsp:txXfrm>
    </dsp:sp>
    <dsp:sp modelId="{16FBC22B-434B-4B13-8742-0E79C09D58D8}">
      <dsp:nvSpPr>
        <dsp:cNvPr id="0" name=""/>
        <dsp:cNvSpPr/>
      </dsp:nvSpPr>
      <dsp:spPr>
        <a:xfrm>
          <a:off x="5356999"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03</a:t>
          </a:r>
        </a:p>
      </dsp:txBody>
      <dsp:txXfrm>
        <a:off x="5356999" y="687670"/>
        <a:ext cx="2479997" cy="1190398"/>
      </dsp:txXfrm>
    </dsp:sp>
    <dsp:sp modelId="{15141044-21C3-4258-9F56-8B482069B8A2}">
      <dsp:nvSpPr>
        <dsp:cNvPr id="0" name=""/>
        <dsp:cNvSpPr/>
      </dsp:nvSpPr>
      <dsp:spPr>
        <a:xfrm>
          <a:off x="8035397" y="687670"/>
          <a:ext cx="2479997" cy="2975996"/>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44969" tIns="0" rIns="244969" bIns="330200" numCol="1" spcCol="1270" anchor="t" anchorCtr="0">
          <a:noAutofit/>
        </a:bodyPr>
        <a:lstStyle/>
        <a:p>
          <a:pPr marL="0" lvl="0" indent="0" algn="l" defTabSz="666750">
            <a:lnSpc>
              <a:spcPct val="90000"/>
            </a:lnSpc>
            <a:spcBef>
              <a:spcPct val="0"/>
            </a:spcBef>
            <a:spcAft>
              <a:spcPct val="35000"/>
            </a:spcAft>
            <a:buNone/>
          </a:pPr>
          <a:r>
            <a:rPr lang="da-DK" sz="1500" kern="1200" dirty="0"/>
            <a:t>Hvilke krav til </a:t>
          </a:r>
          <a:r>
            <a:rPr lang="da-DK" sz="1900" b="1" kern="1200" dirty="0"/>
            <a:t>ledelse</a:t>
          </a:r>
          <a:r>
            <a:rPr lang="da-DK" sz="1900" kern="1200" dirty="0"/>
            <a:t> </a:t>
          </a:r>
          <a:r>
            <a:rPr lang="da-DK" sz="1500" kern="1200" dirty="0"/>
            <a:t>af fremtidens myndighed kalder de nye former for styring på?</a:t>
          </a:r>
          <a:endParaRPr lang="en-US" sz="1500" kern="1200" dirty="0"/>
        </a:p>
      </dsp:txBody>
      <dsp:txXfrm>
        <a:off x="8035397" y="1878069"/>
        <a:ext cx="2479997" cy="1785598"/>
      </dsp:txXfrm>
    </dsp:sp>
    <dsp:sp modelId="{7C041E93-F8E3-4DC8-8BD2-948208D74E4F}">
      <dsp:nvSpPr>
        <dsp:cNvPr id="0" name=""/>
        <dsp:cNvSpPr/>
      </dsp:nvSpPr>
      <dsp:spPr>
        <a:xfrm>
          <a:off x="8035397" y="687670"/>
          <a:ext cx="2479997" cy="11903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44969" tIns="165100" rIns="244969" bIns="165100" numCol="1" spcCol="1270" anchor="ctr" anchorCtr="0">
          <a:noAutofit/>
        </a:bodyPr>
        <a:lstStyle/>
        <a:p>
          <a:pPr marL="0" lvl="0" indent="0" algn="l" defTabSz="2711450">
            <a:lnSpc>
              <a:spcPct val="90000"/>
            </a:lnSpc>
            <a:spcBef>
              <a:spcPct val="0"/>
            </a:spcBef>
            <a:spcAft>
              <a:spcPct val="35000"/>
            </a:spcAft>
            <a:buNone/>
          </a:pPr>
          <a:r>
            <a:rPr lang="en-US" sz="6100" kern="1200"/>
            <a:t>04</a:t>
          </a:r>
        </a:p>
      </dsp:txBody>
      <dsp:txXfrm>
        <a:off x="8035397" y="687670"/>
        <a:ext cx="2479997" cy="1190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4254-B934-4CD8-A9F6-30665EA98FC2}">
      <dsp:nvSpPr>
        <dsp:cNvPr id="0" name=""/>
        <dsp:cNvSpPr/>
      </dsp:nvSpPr>
      <dsp:spPr>
        <a:xfrm>
          <a:off x="3630519" y="1754005"/>
          <a:ext cx="1985447" cy="186492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da-DK" sz="4800" kern="1200" dirty="0">
              <a:solidFill>
                <a:schemeClr val="bg1"/>
              </a:solidFill>
              <a:latin typeface="Flavin Bold"/>
            </a:rPr>
            <a:t>FH18</a:t>
          </a:r>
        </a:p>
      </dsp:txBody>
      <dsp:txXfrm>
        <a:off x="3921281" y="2027117"/>
        <a:ext cx="1403923" cy="1318704"/>
      </dsp:txXfrm>
    </dsp:sp>
    <dsp:sp modelId="{EA0F3D0E-CE77-4E37-B655-D70101BD1F2A}">
      <dsp:nvSpPr>
        <dsp:cNvPr id="0" name=""/>
        <dsp:cNvSpPr/>
      </dsp:nvSpPr>
      <dsp:spPr>
        <a:xfrm>
          <a:off x="3417730" y="475280"/>
          <a:ext cx="2411024" cy="133324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dirty="0">
              <a:solidFill>
                <a:schemeClr val="bg1"/>
              </a:solidFill>
              <a:latin typeface="Flavin Bold"/>
            </a:rPr>
            <a:t>Fejring og anerkendelse</a:t>
          </a:r>
        </a:p>
      </dsp:txBody>
      <dsp:txXfrm>
        <a:off x="3770816" y="670529"/>
        <a:ext cx="1704852" cy="942746"/>
      </dsp:txXfrm>
    </dsp:sp>
    <dsp:sp modelId="{63AD447A-9C8C-4086-82E6-B7D5F1EB92B3}">
      <dsp:nvSpPr>
        <dsp:cNvPr id="0" name=""/>
        <dsp:cNvSpPr/>
      </dsp:nvSpPr>
      <dsp:spPr>
        <a:xfrm>
          <a:off x="4640209" y="2771815"/>
          <a:ext cx="2731519" cy="155182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dirty="0">
              <a:solidFill>
                <a:schemeClr val="bg1"/>
              </a:solidFill>
              <a:latin typeface="Flavin Bold"/>
            </a:rPr>
            <a:t>#</a:t>
          </a:r>
          <a:r>
            <a:rPr lang="da-DK" sz="1800" kern="1200" dirty="0" err="1">
              <a:solidFill>
                <a:schemeClr val="bg1"/>
              </a:solidFill>
              <a:latin typeface="Flavin Bold"/>
            </a:rPr>
            <a:t>Delditfælles</a:t>
          </a:r>
          <a:r>
            <a:rPr lang="da-DK" sz="1800" kern="1200" dirty="0">
              <a:solidFill>
                <a:schemeClr val="bg1"/>
              </a:solidFill>
              <a:latin typeface="Flavin Bold"/>
            </a:rPr>
            <a:t>-skab</a:t>
          </a:r>
        </a:p>
      </dsp:txBody>
      <dsp:txXfrm>
        <a:off x="5040231" y="2999075"/>
        <a:ext cx="1931475" cy="1097308"/>
      </dsp:txXfrm>
    </dsp:sp>
    <dsp:sp modelId="{EAF3EF2F-146F-4CCD-938D-E934454DCC0D}">
      <dsp:nvSpPr>
        <dsp:cNvPr id="0" name=""/>
        <dsp:cNvSpPr/>
      </dsp:nvSpPr>
      <dsp:spPr>
        <a:xfrm>
          <a:off x="1873843" y="2810492"/>
          <a:ext cx="2411024" cy="133324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a-DK" sz="1800" kern="1200" dirty="0">
              <a:solidFill>
                <a:schemeClr val="bg1"/>
              </a:solidFill>
              <a:latin typeface="Flavin Bold"/>
            </a:rPr>
            <a:t>Nye veje til velfærd</a:t>
          </a:r>
        </a:p>
      </dsp:txBody>
      <dsp:txXfrm>
        <a:off x="2226929" y="3005741"/>
        <a:ext cx="1704852" cy="942746"/>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A07BE-B356-4411-BB82-A39D9CD42E21}" type="datetimeFigureOut">
              <a:rPr lang="da-DK" smtClean="0"/>
              <a:t>25-05-2018</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2A6B9-0821-440A-A3AF-935C5F2308F8}" type="slidenum">
              <a:rPr lang="da-DK" smtClean="0"/>
              <a:t>‹nr.›</a:t>
            </a:fld>
            <a:endParaRPr lang="da-DK"/>
          </a:p>
        </p:txBody>
      </p:sp>
    </p:spTree>
    <p:extLst>
      <p:ext uri="{BB962C8B-B14F-4D97-AF65-F5344CB8AC3E}">
        <p14:creationId xmlns:p14="http://schemas.microsoft.com/office/powerpoint/2010/main" val="3274041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3F6464-17B8-B542-A6CD-1CFAD0DDAB9C}" type="slidenum">
              <a:rPr lang="en-US" smtClean="0"/>
              <a:t>7</a:t>
            </a:fld>
            <a:endParaRPr lang="en-US"/>
          </a:p>
        </p:txBody>
      </p:sp>
    </p:spTree>
    <p:extLst>
      <p:ext uri="{BB962C8B-B14F-4D97-AF65-F5344CB8AC3E}">
        <p14:creationId xmlns:p14="http://schemas.microsoft.com/office/powerpoint/2010/main" val="2501643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3B00ED-171A-4418-BB60-3D912087DBBF}"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6858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da-DK"/>
          </a:p>
        </p:txBody>
      </p:sp>
    </p:spTree>
    <p:extLst>
      <p:ext uri="{BB962C8B-B14F-4D97-AF65-F5344CB8AC3E}">
        <p14:creationId xmlns:p14="http://schemas.microsoft.com/office/powerpoint/2010/main" val="172517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1C89258-0145-47C9-8B7A-D77ACAA718A9}" type="slidenum">
              <a:rPr lang="da-DK" smtClean="0"/>
              <a:t>11</a:t>
            </a:fld>
            <a:endParaRPr lang="da-DK"/>
          </a:p>
        </p:txBody>
      </p:sp>
    </p:spTree>
    <p:extLst>
      <p:ext uri="{BB962C8B-B14F-4D97-AF65-F5344CB8AC3E}">
        <p14:creationId xmlns:p14="http://schemas.microsoft.com/office/powerpoint/2010/main" val="1944729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Ensomhed er en af de største udfordringer for danskernes mentale sundhed og Sundhedsstyrelsen vurderer, at de samfundsøkonomiske omkostninger forbundet med ensomhed er ca. 8 mia. kr. om året. </a:t>
            </a:r>
          </a:p>
          <a:p>
            <a:endParaRPr lang="da-DK" dirty="0"/>
          </a:p>
        </p:txBody>
      </p:sp>
      <p:sp>
        <p:nvSpPr>
          <p:cNvPr id="4" name="Pladsholder til slidenummer 3"/>
          <p:cNvSpPr>
            <a:spLocks noGrp="1"/>
          </p:cNvSpPr>
          <p:nvPr>
            <p:ph type="sldNum" sz="quarter" idx="10"/>
          </p:nvPr>
        </p:nvSpPr>
        <p:spPr/>
        <p:txBody>
          <a:bodyPr/>
          <a:lstStyle/>
          <a:p>
            <a:fld id="{51C89258-0145-47C9-8B7A-D77ACAA718A9}" type="slidenum">
              <a:rPr lang="da-DK" smtClean="0"/>
              <a:t>12</a:t>
            </a:fld>
            <a:endParaRPr lang="da-DK"/>
          </a:p>
        </p:txBody>
      </p:sp>
    </p:spTree>
    <p:extLst>
      <p:ext uri="{BB962C8B-B14F-4D97-AF65-F5344CB8AC3E}">
        <p14:creationId xmlns:p14="http://schemas.microsoft.com/office/powerpoint/2010/main" val="345353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100CCDC1-10DB-734B-A0B4-2086DE0C224F}" type="slidenum">
              <a:rPr lang="da-DK" smtClean="0"/>
              <a:pPr/>
              <a:t>13</a:t>
            </a:fld>
            <a:endParaRPr lang="da-DK"/>
          </a:p>
        </p:txBody>
      </p:sp>
    </p:spTree>
    <p:extLst>
      <p:ext uri="{BB962C8B-B14F-4D97-AF65-F5344CB8AC3E}">
        <p14:creationId xmlns:p14="http://schemas.microsoft.com/office/powerpoint/2010/main" val="1716647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0" i="0" u="none" strike="noStrike" kern="1200" baseline="0" dirty="0">
              <a:solidFill>
                <a:schemeClr val="tx1"/>
              </a:solidFill>
              <a:latin typeface="Arial" charset="0"/>
              <a:ea typeface="+mn-ea"/>
              <a:cs typeface="+mn-cs"/>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3B00ED-171A-4418-BB60-3D912087DBBF}"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2749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1C89258-0145-47C9-8B7A-D77ACAA718A9}" type="slidenum">
              <a:rPr lang="da-DK" smtClean="0"/>
              <a:t>15</a:t>
            </a:fld>
            <a:endParaRPr lang="da-DK"/>
          </a:p>
        </p:txBody>
      </p:sp>
    </p:spTree>
    <p:extLst>
      <p:ext uri="{BB962C8B-B14F-4D97-AF65-F5344CB8AC3E}">
        <p14:creationId xmlns:p14="http://schemas.microsoft.com/office/powerpoint/2010/main" val="71277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1C89258-0145-47C9-8B7A-D77ACAA718A9}" type="slidenum">
              <a:rPr lang="da-DK" smtClean="0"/>
              <a:t>18</a:t>
            </a:fld>
            <a:endParaRPr lang="da-DK"/>
          </a:p>
        </p:txBody>
      </p:sp>
    </p:spTree>
    <p:extLst>
      <p:ext uri="{BB962C8B-B14F-4D97-AF65-F5344CB8AC3E}">
        <p14:creationId xmlns:p14="http://schemas.microsoft.com/office/powerpoint/2010/main" val="54494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1C89258-0145-47C9-8B7A-D77ACAA718A9}" type="slidenum">
              <a:rPr lang="da-DK" smtClean="0"/>
              <a:t>19</a:t>
            </a:fld>
            <a:endParaRPr lang="da-DK"/>
          </a:p>
        </p:txBody>
      </p:sp>
    </p:spTree>
    <p:extLst>
      <p:ext uri="{BB962C8B-B14F-4D97-AF65-F5344CB8AC3E}">
        <p14:creationId xmlns:p14="http://schemas.microsoft.com/office/powerpoint/2010/main" val="1562502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3B00ED-171A-4418-BB60-3D912087DBBF}" type="slidenum">
              <a:rPr kumimoji="0" lang="da-DK"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da-DK"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054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8CB39-A553-4755-A41D-DF6AECB12A2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a:extLst>
              <a:ext uri="{FF2B5EF4-FFF2-40B4-BE49-F238E27FC236}">
                <a16:creationId xmlns:a16="http://schemas.microsoft.com/office/drawing/2014/main" id="{412250AC-8428-4A22-BB9C-C4CBB5C81D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91CE267-50E4-478F-B989-419D579C8CCD}"/>
              </a:ext>
            </a:extLst>
          </p:cNvPr>
          <p:cNvSpPr>
            <a:spLocks noGrp="1"/>
          </p:cNvSpPr>
          <p:nvPr>
            <p:ph type="dt" sz="half" idx="10"/>
          </p:nvPr>
        </p:nvSpPr>
        <p:spPr/>
        <p:txBody>
          <a:bodyPr/>
          <a:lstStyle/>
          <a:p>
            <a:fld id="{E2B2DA0A-F69D-43CE-B70B-B7820E336D11}" type="datetimeFigureOut">
              <a:rPr lang="da-DK" smtClean="0"/>
              <a:t>25-05-2018</a:t>
            </a:fld>
            <a:endParaRPr lang="da-DK"/>
          </a:p>
        </p:txBody>
      </p:sp>
      <p:sp>
        <p:nvSpPr>
          <p:cNvPr id="5" name="Pladsholder til sidefod 4">
            <a:extLst>
              <a:ext uri="{FF2B5EF4-FFF2-40B4-BE49-F238E27FC236}">
                <a16:creationId xmlns:a16="http://schemas.microsoft.com/office/drawing/2014/main" id="{D4FE54A2-CC55-4D2A-BD36-67ABDB73049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BCD9F82-7A7C-4481-8C50-1620185CAAD0}"/>
              </a:ext>
            </a:extLst>
          </p:cNvPr>
          <p:cNvSpPr>
            <a:spLocks noGrp="1"/>
          </p:cNvSpPr>
          <p:nvPr>
            <p:ph type="sldNum" sz="quarter" idx="12"/>
          </p:nvPr>
        </p:nvSpPr>
        <p:spPr/>
        <p:txBody>
          <a:bodyPr/>
          <a:lstStyle/>
          <a:p>
            <a:fld id="{A5572343-FB2A-468A-9ED1-7365D355C38A}" type="slidenum">
              <a:rPr lang="da-DK" smtClean="0"/>
              <a:t>‹nr.›</a:t>
            </a:fld>
            <a:endParaRPr lang="da-DK"/>
          </a:p>
        </p:txBody>
      </p:sp>
    </p:spTree>
    <p:extLst>
      <p:ext uri="{BB962C8B-B14F-4D97-AF65-F5344CB8AC3E}">
        <p14:creationId xmlns:p14="http://schemas.microsoft.com/office/powerpoint/2010/main" val="3289377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B8BC2-54CE-48DB-9F18-FCC494590B28}"/>
              </a:ext>
            </a:extLst>
          </p:cNvPr>
          <p:cNvSpPr>
            <a:spLocks noGrp="1"/>
          </p:cNvSpPr>
          <p:nvPr>
            <p:ph type="title"/>
          </p:nvPr>
        </p:nvSpPr>
        <p:spPr/>
        <p:txBody>
          <a:bodyPr/>
          <a:lstStyle/>
          <a:p>
            <a:r>
              <a:rPr lang="da-DK"/>
              <a:t>Klik for at redigere i master</a:t>
            </a:r>
          </a:p>
        </p:txBody>
      </p:sp>
      <p:sp>
        <p:nvSpPr>
          <p:cNvPr id="3" name="Pladsholder til lodret titel 2">
            <a:extLst>
              <a:ext uri="{FF2B5EF4-FFF2-40B4-BE49-F238E27FC236}">
                <a16:creationId xmlns:a16="http://schemas.microsoft.com/office/drawing/2014/main" id="{1E613E93-16E9-4555-B3BB-B03A7A86F1D8}"/>
              </a:ext>
            </a:extLst>
          </p:cNvPr>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8F4B24B-B6D9-489F-AB3B-A73988E1E212}"/>
              </a:ext>
            </a:extLst>
          </p:cNvPr>
          <p:cNvSpPr>
            <a:spLocks noGrp="1"/>
          </p:cNvSpPr>
          <p:nvPr>
            <p:ph type="dt" sz="half" idx="10"/>
          </p:nvPr>
        </p:nvSpPr>
        <p:spPr/>
        <p:txBody>
          <a:bodyPr/>
          <a:lstStyle/>
          <a:p>
            <a:fld id="{E2B2DA0A-F69D-43CE-B70B-B7820E336D11}" type="datetimeFigureOut">
              <a:rPr lang="da-DK" smtClean="0"/>
              <a:t>25-05-2018</a:t>
            </a:fld>
            <a:endParaRPr lang="da-DK"/>
          </a:p>
        </p:txBody>
      </p:sp>
      <p:sp>
        <p:nvSpPr>
          <p:cNvPr id="5" name="Pladsholder til sidefod 4">
            <a:extLst>
              <a:ext uri="{FF2B5EF4-FFF2-40B4-BE49-F238E27FC236}">
                <a16:creationId xmlns:a16="http://schemas.microsoft.com/office/drawing/2014/main" id="{2078457C-81A2-43F2-AA9F-8FD1BFF510D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F685DEF-AB55-45A5-A442-A453038EACE8}"/>
              </a:ext>
            </a:extLst>
          </p:cNvPr>
          <p:cNvSpPr>
            <a:spLocks noGrp="1"/>
          </p:cNvSpPr>
          <p:nvPr>
            <p:ph type="sldNum" sz="quarter" idx="12"/>
          </p:nvPr>
        </p:nvSpPr>
        <p:spPr/>
        <p:txBody>
          <a:bodyPr/>
          <a:lstStyle/>
          <a:p>
            <a:fld id="{A5572343-FB2A-468A-9ED1-7365D355C38A}" type="slidenum">
              <a:rPr lang="da-DK" smtClean="0"/>
              <a:t>‹nr.›</a:t>
            </a:fld>
            <a:endParaRPr lang="da-DK"/>
          </a:p>
        </p:txBody>
      </p:sp>
    </p:spTree>
    <p:extLst>
      <p:ext uri="{BB962C8B-B14F-4D97-AF65-F5344CB8AC3E}">
        <p14:creationId xmlns:p14="http://schemas.microsoft.com/office/powerpoint/2010/main" val="1658690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6F795CD-B4DF-4482-9DC5-6E9E549BFEEC}"/>
              </a:ext>
            </a:extLst>
          </p:cNvPr>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a:extLst>
              <a:ext uri="{FF2B5EF4-FFF2-40B4-BE49-F238E27FC236}">
                <a16:creationId xmlns:a16="http://schemas.microsoft.com/office/drawing/2014/main" id="{F6D417C0-BD32-44DB-9306-A735080DCD98}"/>
              </a:ext>
            </a:extLst>
          </p:cNvPr>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08FC77F-3275-43D9-B35A-76EE5A9A63EF}"/>
              </a:ext>
            </a:extLst>
          </p:cNvPr>
          <p:cNvSpPr>
            <a:spLocks noGrp="1"/>
          </p:cNvSpPr>
          <p:nvPr>
            <p:ph type="dt" sz="half" idx="10"/>
          </p:nvPr>
        </p:nvSpPr>
        <p:spPr/>
        <p:txBody>
          <a:bodyPr/>
          <a:lstStyle/>
          <a:p>
            <a:fld id="{E2B2DA0A-F69D-43CE-B70B-B7820E336D11}" type="datetimeFigureOut">
              <a:rPr lang="da-DK" smtClean="0"/>
              <a:t>25-05-2018</a:t>
            </a:fld>
            <a:endParaRPr lang="da-DK"/>
          </a:p>
        </p:txBody>
      </p:sp>
      <p:sp>
        <p:nvSpPr>
          <p:cNvPr id="5" name="Pladsholder til sidefod 4">
            <a:extLst>
              <a:ext uri="{FF2B5EF4-FFF2-40B4-BE49-F238E27FC236}">
                <a16:creationId xmlns:a16="http://schemas.microsoft.com/office/drawing/2014/main" id="{1C34E144-C9FC-4F61-A1C5-5A9A2D9626E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2572D89-67D9-47D9-9890-3D3F8A94AE4D}"/>
              </a:ext>
            </a:extLst>
          </p:cNvPr>
          <p:cNvSpPr>
            <a:spLocks noGrp="1"/>
          </p:cNvSpPr>
          <p:nvPr>
            <p:ph type="sldNum" sz="quarter" idx="12"/>
          </p:nvPr>
        </p:nvSpPr>
        <p:spPr/>
        <p:txBody>
          <a:bodyPr/>
          <a:lstStyle/>
          <a:p>
            <a:fld id="{A5572343-FB2A-468A-9ED1-7365D355C38A}" type="slidenum">
              <a:rPr lang="da-DK" smtClean="0"/>
              <a:t>‹nr.›</a:t>
            </a:fld>
            <a:endParaRPr lang="da-DK"/>
          </a:p>
        </p:txBody>
      </p:sp>
    </p:spTree>
    <p:extLst>
      <p:ext uri="{BB962C8B-B14F-4D97-AF65-F5344CB8AC3E}">
        <p14:creationId xmlns:p14="http://schemas.microsoft.com/office/powerpoint/2010/main" val="2316436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sl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el 14">
            <a:extLst>
              <a:ext uri="{FF2B5EF4-FFF2-40B4-BE49-F238E27FC236}">
                <a16:creationId xmlns:a16="http://schemas.microsoft.com/office/drawing/2014/main" id="{C2304FF0-7684-463A-A0AD-2719F868A8AA}"/>
              </a:ext>
            </a:extLst>
          </p:cNvPr>
          <p:cNvSpPr>
            <a:spLocks noGrp="1"/>
          </p:cNvSpPr>
          <p:nvPr>
            <p:ph type="title"/>
          </p:nvPr>
        </p:nvSpPr>
        <p:spPr>
          <a:xfrm>
            <a:off x="838200" y="2103437"/>
            <a:ext cx="10515600" cy="1325563"/>
          </a:xfrm>
        </p:spPr>
        <p:txBody>
          <a:bodyPr/>
          <a:lstStyle>
            <a:lvl1pPr algn="ctr">
              <a:defRPr b="0">
                <a:solidFill>
                  <a:schemeClr val="bg1"/>
                </a:solidFill>
                <a:latin typeface="Flavin"/>
              </a:defRPr>
            </a:lvl1pPr>
          </a:lstStyle>
          <a:p>
            <a:r>
              <a:rPr lang="da-DK" dirty="0"/>
              <a:t>Klik for at redigere i master</a:t>
            </a:r>
          </a:p>
        </p:txBody>
      </p:sp>
    </p:spTree>
    <p:extLst>
      <p:ext uri="{BB962C8B-B14F-4D97-AF65-F5344CB8AC3E}">
        <p14:creationId xmlns:p14="http://schemas.microsoft.com/office/powerpoint/2010/main" val="152175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3D191-F3A4-465B-AD5B-C265163CB406}"/>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B9382208-1613-4DC5-B6F2-044D93ED5C99}"/>
              </a:ext>
            </a:extLst>
          </p:cNvPr>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437F100-2B3B-40F8-BD0A-4D8C8645598C}"/>
              </a:ext>
            </a:extLst>
          </p:cNvPr>
          <p:cNvSpPr>
            <a:spLocks noGrp="1"/>
          </p:cNvSpPr>
          <p:nvPr>
            <p:ph type="dt" sz="half" idx="10"/>
          </p:nvPr>
        </p:nvSpPr>
        <p:spPr/>
        <p:txBody>
          <a:bodyPr/>
          <a:lstStyle/>
          <a:p>
            <a:fld id="{E2B2DA0A-F69D-43CE-B70B-B7820E336D11}" type="datetimeFigureOut">
              <a:rPr lang="da-DK" smtClean="0"/>
              <a:t>25-05-2018</a:t>
            </a:fld>
            <a:endParaRPr lang="da-DK"/>
          </a:p>
        </p:txBody>
      </p:sp>
      <p:sp>
        <p:nvSpPr>
          <p:cNvPr id="5" name="Pladsholder til sidefod 4">
            <a:extLst>
              <a:ext uri="{FF2B5EF4-FFF2-40B4-BE49-F238E27FC236}">
                <a16:creationId xmlns:a16="http://schemas.microsoft.com/office/drawing/2014/main" id="{EEA34CC0-8A96-45AC-A0F9-48C93736617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6208D1B-347D-45CD-84F1-DFA1EA239474}"/>
              </a:ext>
            </a:extLst>
          </p:cNvPr>
          <p:cNvSpPr>
            <a:spLocks noGrp="1"/>
          </p:cNvSpPr>
          <p:nvPr>
            <p:ph type="sldNum" sz="quarter" idx="12"/>
          </p:nvPr>
        </p:nvSpPr>
        <p:spPr/>
        <p:txBody>
          <a:bodyPr/>
          <a:lstStyle/>
          <a:p>
            <a:fld id="{A5572343-FB2A-468A-9ED1-7365D355C38A}" type="slidenum">
              <a:rPr lang="da-DK" smtClean="0"/>
              <a:t>‹nr.›</a:t>
            </a:fld>
            <a:endParaRPr lang="da-DK"/>
          </a:p>
        </p:txBody>
      </p:sp>
    </p:spTree>
    <p:extLst>
      <p:ext uri="{BB962C8B-B14F-4D97-AF65-F5344CB8AC3E}">
        <p14:creationId xmlns:p14="http://schemas.microsoft.com/office/powerpoint/2010/main" val="963433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D7902-93BE-476B-A5B7-4833EB572142}"/>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a:extLst>
              <a:ext uri="{FF2B5EF4-FFF2-40B4-BE49-F238E27FC236}">
                <a16:creationId xmlns:a16="http://schemas.microsoft.com/office/drawing/2014/main" id="{7B8A0F86-F400-4127-84FD-368C7A125D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a:extLst>
              <a:ext uri="{FF2B5EF4-FFF2-40B4-BE49-F238E27FC236}">
                <a16:creationId xmlns:a16="http://schemas.microsoft.com/office/drawing/2014/main" id="{ECEDE247-494F-40FD-B0EA-6EE07B5E4AE0}"/>
              </a:ext>
            </a:extLst>
          </p:cNvPr>
          <p:cNvSpPr>
            <a:spLocks noGrp="1"/>
          </p:cNvSpPr>
          <p:nvPr>
            <p:ph type="dt" sz="half" idx="10"/>
          </p:nvPr>
        </p:nvSpPr>
        <p:spPr/>
        <p:txBody>
          <a:bodyPr/>
          <a:lstStyle/>
          <a:p>
            <a:fld id="{E2B2DA0A-F69D-43CE-B70B-B7820E336D11}" type="datetimeFigureOut">
              <a:rPr lang="da-DK" smtClean="0"/>
              <a:t>25-05-2018</a:t>
            </a:fld>
            <a:endParaRPr lang="da-DK"/>
          </a:p>
        </p:txBody>
      </p:sp>
      <p:sp>
        <p:nvSpPr>
          <p:cNvPr id="5" name="Pladsholder til sidefod 4">
            <a:extLst>
              <a:ext uri="{FF2B5EF4-FFF2-40B4-BE49-F238E27FC236}">
                <a16:creationId xmlns:a16="http://schemas.microsoft.com/office/drawing/2014/main" id="{F0F5B562-1200-4E0C-A97A-0BD07072112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34A4419-3DAB-4A0C-B37B-1D754C05969D}"/>
              </a:ext>
            </a:extLst>
          </p:cNvPr>
          <p:cNvSpPr>
            <a:spLocks noGrp="1"/>
          </p:cNvSpPr>
          <p:nvPr>
            <p:ph type="sldNum" sz="quarter" idx="12"/>
          </p:nvPr>
        </p:nvSpPr>
        <p:spPr/>
        <p:txBody>
          <a:bodyPr/>
          <a:lstStyle/>
          <a:p>
            <a:fld id="{A5572343-FB2A-468A-9ED1-7365D355C38A}" type="slidenum">
              <a:rPr lang="da-DK" smtClean="0"/>
              <a:t>‹nr.›</a:t>
            </a:fld>
            <a:endParaRPr lang="da-DK"/>
          </a:p>
        </p:txBody>
      </p:sp>
    </p:spTree>
    <p:extLst>
      <p:ext uri="{BB962C8B-B14F-4D97-AF65-F5344CB8AC3E}">
        <p14:creationId xmlns:p14="http://schemas.microsoft.com/office/powerpoint/2010/main" val="45542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63DDC-5AE3-42D8-B5B9-D5FA625ECE7E}"/>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BDBCDCDA-FF28-404E-B665-9DCAAAD237DB}"/>
              </a:ext>
            </a:extLst>
          </p:cNvPr>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108CCF8-5FD5-4536-A3C3-01F4FE872DD9}"/>
              </a:ext>
            </a:extLst>
          </p:cNvPr>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B8CE9F8-91CA-4F28-9DB1-A68BD8E00B0B}"/>
              </a:ext>
            </a:extLst>
          </p:cNvPr>
          <p:cNvSpPr>
            <a:spLocks noGrp="1"/>
          </p:cNvSpPr>
          <p:nvPr>
            <p:ph type="dt" sz="half" idx="10"/>
          </p:nvPr>
        </p:nvSpPr>
        <p:spPr/>
        <p:txBody>
          <a:bodyPr/>
          <a:lstStyle/>
          <a:p>
            <a:fld id="{E2B2DA0A-F69D-43CE-B70B-B7820E336D11}" type="datetimeFigureOut">
              <a:rPr lang="da-DK" smtClean="0"/>
              <a:t>25-05-2018</a:t>
            </a:fld>
            <a:endParaRPr lang="da-DK"/>
          </a:p>
        </p:txBody>
      </p:sp>
      <p:sp>
        <p:nvSpPr>
          <p:cNvPr id="6" name="Pladsholder til sidefod 5">
            <a:extLst>
              <a:ext uri="{FF2B5EF4-FFF2-40B4-BE49-F238E27FC236}">
                <a16:creationId xmlns:a16="http://schemas.microsoft.com/office/drawing/2014/main" id="{D27A41DA-2126-430D-B909-9E6E505B712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8B00ADA-D04F-481A-A821-35311C819D76}"/>
              </a:ext>
            </a:extLst>
          </p:cNvPr>
          <p:cNvSpPr>
            <a:spLocks noGrp="1"/>
          </p:cNvSpPr>
          <p:nvPr>
            <p:ph type="sldNum" sz="quarter" idx="12"/>
          </p:nvPr>
        </p:nvSpPr>
        <p:spPr/>
        <p:txBody>
          <a:bodyPr/>
          <a:lstStyle/>
          <a:p>
            <a:fld id="{A5572343-FB2A-468A-9ED1-7365D355C38A}" type="slidenum">
              <a:rPr lang="da-DK" smtClean="0"/>
              <a:t>‹nr.›</a:t>
            </a:fld>
            <a:endParaRPr lang="da-DK"/>
          </a:p>
        </p:txBody>
      </p:sp>
    </p:spTree>
    <p:extLst>
      <p:ext uri="{BB962C8B-B14F-4D97-AF65-F5344CB8AC3E}">
        <p14:creationId xmlns:p14="http://schemas.microsoft.com/office/powerpoint/2010/main" val="141081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0B616-B5DC-45B5-828E-2795332A8D79}"/>
              </a:ext>
            </a:extLst>
          </p:cNvPr>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a:extLst>
              <a:ext uri="{FF2B5EF4-FFF2-40B4-BE49-F238E27FC236}">
                <a16:creationId xmlns:a16="http://schemas.microsoft.com/office/drawing/2014/main" id="{6D8E52E6-D1C7-48D1-BBC8-24CE7E3672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a:extLst>
              <a:ext uri="{FF2B5EF4-FFF2-40B4-BE49-F238E27FC236}">
                <a16:creationId xmlns:a16="http://schemas.microsoft.com/office/drawing/2014/main" id="{C20044F8-618F-4359-86E5-0E97AA20A1F3}"/>
              </a:ext>
            </a:extLst>
          </p:cNvPr>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DA0761A-38B9-4C5E-A787-F7F8CA3B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a:extLst>
              <a:ext uri="{FF2B5EF4-FFF2-40B4-BE49-F238E27FC236}">
                <a16:creationId xmlns:a16="http://schemas.microsoft.com/office/drawing/2014/main" id="{D588C53F-F059-4C51-965C-2F08BB4F53D0}"/>
              </a:ext>
            </a:extLst>
          </p:cNvPr>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9065101-AB25-4C3F-9C93-76111FB706D5}"/>
              </a:ext>
            </a:extLst>
          </p:cNvPr>
          <p:cNvSpPr>
            <a:spLocks noGrp="1"/>
          </p:cNvSpPr>
          <p:nvPr>
            <p:ph type="dt" sz="half" idx="10"/>
          </p:nvPr>
        </p:nvSpPr>
        <p:spPr/>
        <p:txBody>
          <a:bodyPr/>
          <a:lstStyle/>
          <a:p>
            <a:fld id="{E2B2DA0A-F69D-43CE-B70B-B7820E336D11}" type="datetimeFigureOut">
              <a:rPr lang="da-DK" smtClean="0"/>
              <a:t>25-05-2018</a:t>
            </a:fld>
            <a:endParaRPr lang="da-DK"/>
          </a:p>
        </p:txBody>
      </p:sp>
      <p:sp>
        <p:nvSpPr>
          <p:cNvPr id="8" name="Pladsholder til sidefod 7">
            <a:extLst>
              <a:ext uri="{FF2B5EF4-FFF2-40B4-BE49-F238E27FC236}">
                <a16:creationId xmlns:a16="http://schemas.microsoft.com/office/drawing/2014/main" id="{32F02DF5-125A-4FF1-B514-5C5E0CBC87C6}"/>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202AF2E-47F6-497F-BA6F-03CB03804D64}"/>
              </a:ext>
            </a:extLst>
          </p:cNvPr>
          <p:cNvSpPr>
            <a:spLocks noGrp="1"/>
          </p:cNvSpPr>
          <p:nvPr>
            <p:ph type="sldNum" sz="quarter" idx="12"/>
          </p:nvPr>
        </p:nvSpPr>
        <p:spPr/>
        <p:txBody>
          <a:bodyPr/>
          <a:lstStyle/>
          <a:p>
            <a:fld id="{A5572343-FB2A-468A-9ED1-7365D355C38A}" type="slidenum">
              <a:rPr lang="da-DK" smtClean="0"/>
              <a:t>‹nr.›</a:t>
            </a:fld>
            <a:endParaRPr lang="da-DK"/>
          </a:p>
        </p:txBody>
      </p:sp>
    </p:spTree>
    <p:extLst>
      <p:ext uri="{BB962C8B-B14F-4D97-AF65-F5344CB8AC3E}">
        <p14:creationId xmlns:p14="http://schemas.microsoft.com/office/powerpoint/2010/main" val="51839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511100-9227-4F01-9975-221C07BE81EE}"/>
              </a:ext>
            </a:extLst>
          </p:cNvPr>
          <p:cNvSpPr>
            <a:spLocks noGrp="1"/>
          </p:cNvSpPr>
          <p:nvPr>
            <p:ph type="title"/>
          </p:nvPr>
        </p:nvSpPr>
        <p:spPr/>
        <p:txBody>
          <a:bodyPr/>
          <a:lstStyle/>
          <a:p>
            <a:r>
              <a:rPr lang="da-DK"/>
              <a:t>Klik for at redigere i master</a:t>
            </a:r>
          </a:p>
        </p:txBody>
      </p:sp>
      <p:sp>
        <p:nvSpPr>
          <p:cNvPr id="3" name="Pladsholder til dato 2">
            <a:extLst>
              <a:ext uri="{FF2B5EF4-FFF2-40B4-BE49-F238E27FC236}">
                <a16:creationId xmlns:a16="http://schemas.microsoft.com/office/drawing/2014/main" id="{E93D12F2-3A3D-4DF1-9B3D-7A63751AE8F9}"/>
              </a:ext>
            </a:extLst>
          </p:cNvPr>
          <p:cNvSpPr>
            <a:spLocks noGrp="1"/>
          </p:cNvSpPr>
          <p:nvPr>
            <p:ph type="dt" sz="half" idx="10"/>
          </p:nvPr>
        </p:nvSpPr>
        <p:spPr/>
        <p:txBody>
          <a:bodyPr/>
          <a:lstStyle/>
          <a:p>
            <a:fld id="{E2B2DA0A-F69D-43CE-B70B-B7820E336D11}" type="datetimeFigureOut">
              <a:rPr lang="da-DK" smtClean="0"/>
              <a:t>25-05-2018</a:t>
            </a:fld>
            <a:endParaRPr lang="da-DK"/>
          </a:p>
        </p:txBody>
      </p:sp>
      <p:sp>
        <p:nvSpPr>
          <p:cNvPr id="4" name="Pladsholder til sidefod 3">
            <a:extLst>
              <a:ext uri="{FF2B5EF4-FFF2-40B4-BE49-F238E27FC236}">
                <a16:creationId xmlns:a16="http://schemas.microsoft.com/office/drawing/2014/main" id="{0A3EEC92-ED7D-4C05-9E8B-5B2A50235F7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4852328-7D60-43E8-A994-37CE9534E43A}"/>
              </a:ext>
            </a:extLst>
          </p:cNvPr>
          <p:cNvSpPr>
            <a:spLocks noGrp="1"/>
          </p:cNvSpPr>
          <p:nvPr>
            <p:ph type="sldNum" sz="quarter" idx="12"/>
          </p:nvPr>
        </p:nvSpPr>
        <p:spPr/>
        <p:txBody>
          <a:bodyPr/>
          <a:lstStyle/>
          <a:p>
            <a:fld id="{A5572343-FB2A-468A-9ED1-7365D355C38A}" type="slidenum">
              <a:rPr lang="da-DK" smtClean="0"/>
              <a:t>‹nr.›</a:t>
            </a:fld>
            <a:endParaRPr lang="da-DK"/>
          </a:p>
        </p:txBody>
      </p:sp>
    </p:spTree>
    <p:extLst>
      <p:ext uri="{BB962C8B-B14F-4D97-AF65-F5344CB8AC3E}">
        <p14:creationId xmlns:p14="http://schemas.microsoft.com/office/powerpoint/2010/main" val="2058907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385C266-37FD-4DE7-A92C-2E68166281B9}"/>
              </a:ext>
            </a:extLst>
          </p:cNvPr>
          <p:cNvSpPr>
            <a:spLocks noGrp="1"/>
          </p:cNvSpPr>
          <p:nvPr>
            <p:ph type="dt" sz="half" idx="10"/>
          </p:nvPr>
        </p:nvSpPr>
        <p:spPr/>
        <p:txBody>
          <a:bodyPr/>
          <a:lstStyle/>
          <a:p>
            <a:fld id="{E2B2DA0A-F69D-43CE-B70B-B7820E336D11}" type="datetimeFigureOut">
              <a:rPr lang="da-DK" smtClean="0"/>
              <a:t>25-05-2018</a:t>
            </a:fld>
            <a:endParaRPr lang="da-DK"/>
          </a:p>
        </p:txBody>
      </p:sp>
      <p:sp>
        <p:nvSpPr>
          <p:cNvPr id="3" name="Pladsholder til sidefod 2">
            <a:extLst>
              <a:ext uri="{FF2B5EF4-FFF2-40B4-BE49-F238E27FC236}">
                <a16:creationId xmlns:a16="http://schemas.microsoft.com/office/drawing/2014/main" id="{34A7F0C1-B426-4CFB-BFF9-C3B3EA232E4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2E089B4-1451-4D32-B2AC-862BB563B9B3}"/>
              </a:ext>
            </a:extLst>
          </p:cNvPr>
          <p:cNvSpPr>
            <a:spLocks noGrp="1"/>
          </p:cNvSpPr>
          <p:nvPr>
            <p:ph type="sldNum" sz="quarter" idx="12"/>
          </p:nvPr>
        </p:nvSpPr>
        <p:spPr/>
        <p:txBody>
          <a:bodyPr/>
          <a:lstStyle/>
          <a:p>
            <a:fld id="{A5572343-FB2A-468A-9ED1-7365D355C38A}" type="slidenum">
              <a:rPr lang="da-DK" smtClean="0"/>
              <a:t>‹nr.›</a:t>
            </a:fld>
            <a:endParaRPr lang="da-DK"/>
          </a:p>
        </p:txBody>
      </p:sp>
    </p:spTree>
    <p:extLst>
      <p:ext uri="{BB962C8B-B14F-4D97-AF65-F5344CB8AC3E}">
        <p14:creationId xmlns:p14="http://schemas.microsoft.com/office/powerpoint/2010/main" val="398073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3E32C-937C-4A7F-9D3C-C83E616F0D5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a:extLst>
              <a:ext uri="{FF2B5EF4-FFF2-40B4-BE49-F238E27FC236}">
                <a16:creationId xmlns:a16="http://schemas.microsoft.com/office/drawing/2014/main" id="{D53C91F5-E5D5-4E5D-8408-ADE66CEABE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2710372-46B7-4D30-821F-A9F729C06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B6DDBE0B-4108-42A3-B6B9-584E8AE137CD}"/>
              </a:ext>
            </a:extLst>
          </p:cNvPr>
          <p:cNvSpPr>
            <a:spLocks noGrp="1"/>
          </p:cNvSpPr>
          <p:nvPr>
            <p:ph type="dt" sz="half" idx="10"/>
          </p:nvPr>
        </p:nvSpPr>
        <p:spPr/>
        <p:txBody>
          <a:bodyPr/>
          <a:lstStyle/>
          <a:p>
            <a:fld id="{E2B2DA0A-F69D-43CE-B70B-B7820E336D11}" type="datetimeFigureOut">
              <a:rPr lang="da-DK" smtClean="0"/>
              <a:t>25-05-2018</a:t>
            </a:fld>
            <a:endParaRPr lang="da-DK"/>
          </a:p>
        </p:txBody>
      </p:sp>
      <p:sp>
        <p:nvSpPr>
          <p:cNvPr id="6" name="Pladsholder til sidefod 5">
            <a:extLst>
              <a:ext uri="{FF2B5EF4-FFF2-40B4-BE49-F238E27FC236}">
                <a16:creationId xmlns:a16="http://schemas.microsoft.com/office/drawing/2014/main" id="{F2DD002D-0FB2-4561-90E0-4A4CF97774B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C07E534-08A0-4EF7-A3F0-AA65DCB5C0EF}"/>
              </a:ext>
            </a:extLst>
          </p:cNvPr>
          <p:cNvSpPr>
            <a:spLocks noGrp="1"/>
          </p:cNvSpPr>
          <p:nvPr>
            <p:ph type="sldNum" sz="quarter" idx="12"/>
          </p:nvPr>
        </p:nvSpPr>
        <p:spPr/>
        <p:txBody>
          <a:bodyPr/>
          <a:lstStyle/>
          <a:p>
            <a:fld id="{A5572343-FB2A-468A-9ED1-7365D355C38A}" type="slidenum">
              <a:rPr lang="da-DK" smtClean="0"/>
              <a:t>‹nr.›</a:t>
            </a:fld>
            <a:endParaRPr lang="da-DK"/>
          </a:p>
        </p:txBody>
      </p:sp>
    </p:spTree>
    <p:extLst>
      <p:ext uri="{BB962C8B-B14F-4D97-AF65-F5344CB8AC3E}">
        <p14:creationId xmlns:p14="http://schemas.microsoft.com/office/powerpoint/2010/main" val="1004175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5C017-73BC-4981-9898-9CC879C7E77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a:extLst>
              <a:ext uri="{FF2B5EF4-FFF2-40B4-BE49-F238E27FC236}">
                <a16:creationId xmlns:a16="http://schemas.microsoft.com/office/drawing/2014/main" id="{F6C7F022-DB13-469A-ADF0-627256CA53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C820C334-C4A9-4459-BCA8-CC239C2D71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5E2C14E9-DF1D-4E54-A336-81C96842AB4D}"/>
              </a:ext>
            </a:extLst>
          </p:cNvPr>
          <p:cNvSpPr>
            <a:spLocks noGrp="1"/>
          </p:cNvSpPr>
          <p:nvPr>
            <p:ph type="dt" sz="half" idx="10"/>
          </p:nvPr>
        </p:nvSpPr>
        <p:spPr/>
        <p:txBody>
          <a:bodyPr/>
          <a:lstStyle/>
          <a:p>
            <a:fld id="{E2B2DA0A-F69D-43CE-B70B-B7820E336D11}" type="datetimeFigureOut">
              <a:rPr lang="da-DK" smtClean="0"/>
              <a:t>25-05-2018</a:t>
            </a:fld>
            <a:endParaRPr lang="da-DK"/>
          </a:p>
        </p:txBody>
      </p:sp>
      <p:sp>
        <p:nvSpPr>
          <p:cNvPr id="6" name="Pladsholder til sidefod 5">
            <a:extLst>
              <a:ext uri="{FF2B5EF4-FFF2-40B4-BE49-F238E27FC236}">
                <a16:creationId xmlns:a16="http://schemas.microsoft.com/office/drawing/2014/main" id="{25C0A634-425E-4B00-88A8-7F94B910B33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3ECAB1D-113F-4089-9873-7C6064A970CD}"/>
              </a:ext>
            </a:extLst>
          </p:cNvPr>
          <p:cNvSpPr>
            <a:spLocks noGrp="1"/>
          </p:cNvSpPr>
          <p:nvPr>
            <p:ph type="sldNum" sz="quarter" idx="12"/>
          </p:nvPr>
        </p:nvSpPr>
        <p:spPr/>
        <p:txBody>
          <a:bodyPr/>
          <a:lstStyle/>
          <a:p>
            <a:fld id="{A5572343-FB2A-468A-9ED1-7365D355C38A}" type="slidenum">
              <a:rPr lang="da-DK" smtClean="0"/>
              <a:t>‹nr.›</a:t>
            </a:fld>
            <a:endParaRPr lang="da-DK"/>
          </a:p>
        </p:txBody>
      </p:sp>
    </p:spTree>
    <p:extLst>
      <p:ext uri="{BB962C8B-B14F-4D97-AF65-F5344CB8AC3E}">
        <p14:creationId xmlns:p14="http://schemas.microsoft.com/office/powerpoint/2010/main" val="2838970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19CF801-B9E8-403B-8F31-078975B19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a:extLst>
              <a:ext uri="{FF2B5EF4-FFF2-40B4-BE49-F238E27FC236}">
                <a16:creationId xmlns:a16="http://schemas.microsoft.com/office/drawing/2014/main" id="{E4B24BF1-8FD0-4D27-ACD3-CD0BA4C389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3F746D1-8396-4D5C-B95A-A2A317C85C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2DA0A-F69D-43CE-B70B-B7820E336D11}" type="datetimeFigureOut">
              <a:rPr lang="da-DK" smtClean="0"/>
              <a:t>25-05-2018</a:t>
            </a:fld>
            <a:endParaRPr lang="da-DK"/>
          </a:p>
        </p:txBody>
      </p:sp>
      <p:sp>
        <p:nvSpPr>
          <p:cNvPr id="5" name="Pladsholder til sidefod 4">
            <a:extLst>
              <a:ext uri="{FF2B5EF4-FFF2-40B4-BE49-F238E27FC236}">
                <a16:creationId xmlns:a16="http://schemas.microsoft.com/office/drawing/2014/main" id="{120D3647-3EB3-4AD9-B109-E0945FE2F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5DB96106-5016-411C-9197-7FAAB25AF6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72343-FB2A-468A-9ED1-7365D355C38A}" type="slidenum">
              <a:rPr lang="da-DK" smtClean="0"/>
              <a:t>‹nr.›</a:t>
            </a:fld>
            <a:endParaRPr lang="da-DK"/>
          </a:p>
        </p:txBody>
      </p:sp>
    </p:spTree>
    <p:extLst>
      <p:ext uri="{BB962C8B-B14F-4D97-AF65-F5344CB8AC3E}">
        <p14:creationId xmlns:p14="http://schemas.microsoft.com/office/powerpoint/2010/main" val="2277786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europeanvolunteercentre.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indhold 11">
            <a:extLst>
              <a:ext uri="{FF2B5EF4-FFF2-40B4-BE49-F238E27FC236}">
                <a16:creationId xmlns:a16="http://schemas.microsoft.com/office/drawing/2014/main" id="{3850749C-42A0-48B9-9524-CA238A6728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578" cy="6860535"/>
          </a:xfrm>
        </p:spPr>
      </p:pic>
      <p:sp>
        <p:nvSpPr>
          <p:cNvPr id="2" name="Titel 1">
            <a:extLst>
              <a:ext uri="{FF2B5EF4-FFF2-40B4-BE49-F238E27FC236}">
                <a16:creationId xmlns:a16="http://schemas.microsoft.com/office/drawing/2014/main" id="{A1E78A49-4CC8-4F48-8EE2-A01667EE1D2E}"/>
              </a:ext>
            </a:extLst>
          </p:cNvPr>
          <p:cNvSpPr>
            <a:spLocks noGrp="1"/>
          </p:cNvSpPr>
          <p:nvPr>
            <p:ph type="title"/>
          </p:nvPr>
        </p:nvSpPr>
        <p:spPr>
          <a:xfrm>
            <a:off x="101600" y="4890052"/>
            <a:ext cx="11757745" cy="1436986"/>
          </a:xfrm>
          <a:solidFill>
            <a:schemeClr val="tx1"/>
          </a:solidFill>
        </p:spPr>
        <p:txBody>
          <a:bodyPr>
            <a:normAutofit fontScale="90000"/>
          </a:bodyPr>
          <a:lstStyle/>
          <a:p>
            <a:r>
              <a:rPr lang="da-DK" dirty="0">
                <a:solidFill>
                  <a:schemeClr val="bg1"/>
                </a:solidFill>
                <a:latin typeface="Flavin Bold" panose="02000806030000020003"/>
              </a:rPr>
              <a:t>VØLUND OG KLOSTERS ÅRSMØDE DEN 29. MAJ 2018</a:t>
            </a:r>
            <a:br>
              <a:rPr lang="da-DK" dirty="0">
                <a:solidFill>
                  <a:schemeClr val="bg1"/>
                </a:solidFill>
                <a:latin typeface="Flavin Bold" panose="02000806030000020003"/>
              </a:rPr>
            </a:br>
            <a:br>
              <a:rPr lang="da-DK"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a-DK" sz="2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 Maj Morgenstjerne</a:t>
            </a:r>
          </a:p>
        </p:txBody>
      </p:sp>
      <p:pic>
        <p:nvPicPr>
          <p:cNvPr id="9" name="Billede 8">
            <a:extLst>
              <a:ext uri="{FF2B5EF4-FFF2-40B4-BE49-F238E27FC236}">
                <a16:creationId xmlns:a16="http://schemas.microsoft.com/office/drawing/2014/main" id="{399C5CC3-13B0-43DB-A00A-E1C656200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5" y="5809767"/>
            <a:ext cx="1162434" cy="932792"/>
          </a:xfrm>
          <a:prstGeom prst="rect">
            <a:avLst/>
          </a:prstGeom>
        </p:spPr>
      </p:pic>
    </p:spTree>
    <p:extLst>
      <p:ext uri="{BB962C8B-B14F-4D97-AF65-F5344CB8AC3E}">
        <p14:creationId xmlns:p14="http://schemas.microsoft.com/office/powerpoint/2010/main" val="436448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61C2C86-D799-416B-BA65-86E3F8E8FC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5" y="0"/>
            <a:ext cx="12190675" cy="6858000"/>
          </a:xfrm>
        </p:spPr>
      </p:pic>
      <p:pic>
        <p:nvPicPr>
          <p:cNvPr id="9" name="Billede 8">
            <a:extLst>
              <a:ext uri="{FF2B5EF4-FFF2-40B4-BE49-F238E27FC236}">
                <a16:creationId xmlns:a16="http://schemas.microsoft.com/office/drawing/2014/main" id="{399C5CC3-13B0-43DB-A00A-E1C656200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5" y="5809767"/>
            <a:ext cx="1162434" cy="932792"/>
          </a:xfrm>
          <a:prstGeom prst="rect">
            <a:avLst/>
          </a:prstGeom>
        </p:spPr>
      </p:pic>
      <p:sp>
        <p:nvSpPr>
          <p:cNvPr id="10" name="Rektangel 9">
            <a:extLst>
              <a:ext uri="{FF2B5EF4-FFF2-40B4-BE49-F238E27FC236}">
                <a16:creationId xmlns:a16="http://schemas.microsoft.com/office/drawing/2014/main" id="{224D84EC-C834-4CF1-94EA-E40F2BED111C}"/>
              </a:ext>
            </a:extLst>
          </p:cNvPr>
          <p:cNvSpPr/>
          <p:nvPr/>
        </p:nvSpPr>
        <p:spPr>
          <a:xfrm>
            <a:off x="22799" y="5463885"/>
            <a:ext cx="9704297" cy="923330"/>
          </a:xfrm>
          <a:prstGeom prst="rect">
            <a:avLst/>
          </a:prstGeom>
          <a:solidFill>
            <a:schemeClr val="tx1"/>
          </a:solidFill>
        </p:spPr>
        <p:txBody>
          <a:bodyPr wrap="square">
            <a:spAutoFit/>
          </a:bodyPr>
          <a:lstStyle/>
          <a:p>
            <a:r>
              <a:rPr lang="da-DK"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Hvad ved vi om frivillighed?</a:t>
            </a:r>
            <a:endParaRPr lang="da-DK" sz="5400" dirty="0"/>
          </a:p>
        </p:txBody>
      </p:sp>
    </p:spTree>
    <p:extLst>
      <p:ext uri="{BB962C8B-B14F-4D97-AF65-F5344CB8AC3E}">
        <p14:creationId xmlns:p14="http://schemas.microsoft.com/office/powerpoint/2010/main" val="3419150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5DD3F-BB56-4CC3-90AD-158B543D7C3E}"/>
              </a:ext>
            </a:extLst>
          </p:cNvPr>
          <p:cNvSpPr>
            <a:spLocks noGrp="1"/>
          </p:cNvSpPr>
          <p:nvPr>
            <p:ph type="title"/>
          </p:nvPr>
        </p:nvSpPr>
        <p:spPr>
          <a:xfrm>
            <a:off x="792018" y="-119283"/>
            <a:ext cx="10515600" cy="1325563"/>
          </a:xfrm>
        </p:spPr>
        <p:txBody>
          <a:bodyPr/>
          <a:lstStyle/>
          <a:p>
            <a:pPr algn="ctr"/>
            <a:r>
              <a:rPr lang="da-DK" b="1" dirty="0"/>
              <a:t>Hvad ved vi om frivillighed I</a:t>
            </a:r>
          </a:p>
        </p:txBody>
      </p:sp>
      <p:pic>
        <p:nvPicPr>
          <p:cNvPr id="4" name="Billede 3">
            <a:extLst>
              <a:ext uri="{FF2B5EF4-FFF2-40B4-BE49-F238E27FC236}">
                <a16:creationId xmlns:a16="http://schemas.microsoft.com/office/drawing/2014/main" id="{56EDD839-1BAE-47CE-B677-8FCB7315D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0997" y="5810250"/>
            <a:ext cx="1163982" cy="932400"/>
          </a:xfrm>
          <a:prstGeom prst="rect">
            <a:avLst/>
          </a:prstGeom>
        </p:spPr>
      </p:pic>
      <p:pic>
        <p:nvPicPr>
          <p:cNvPr id="6" name="Billede 5">
            <a:extLst>
              <a:ext uri="{FF2B5EF4-FFF2-40B4-BE49-F238E27FC236}">
                <a16:creationId xmlns:a16="http://schemas.microsoft.com/office/drawing/2014/main" id="{5D9CFDFC-E829-409D-A514-C7ABEFCB4EBD}"/>
              </a:ext>
            </a:extLst>
          </p:cNvPr>
          <p:cNvPicPr>
            <a:picLocks noChangeAspect="1"/>
          </p:cNvPicPr>
          <p:nvPr/>
        </p:nvPicPr>
        <p:blipFill rotWithShape="1">
          <a:blip r:embed="rId4">
            <a:extLst>
              <a:ext uri="{28A0092B-C50C-407E-A947-70E740481C1C}">
                <a14:useLocalDpi xmlns:a14="http://schemas.microsoft.com/office/drawing/2010/main" val="0"/>
              </a:ext>
            </a:extLst>
          </a:blip>
          <a:srcRect l="1579" t="4634" r="2029" b="952"/>
          <a:stretch/>
        </p:blipFill>
        <p:spPr>
          <a:xfrm>
            <a:off x="2189018" y="912831"/>
            <a:ext cx="8005409" cy="5631474"/>
          </a:xfrm>
          <a:prstGeom prst="rect">
            <a:avLst/>
          </a:prstGeom>
        </p:spPr>
      </p:pic>
      <p:sp>
        <p:nvSpPr>
          <p:cNvPr id="3" name="Tekstfelt 2">
            <a:extLst>
              <a:ext uri="{FF2B5EF4-FFF2-40B4-BE49-F238E27FC236}">
                <a16:creationId xmlns:a16="http://schemas.microsoft.com/office/drawing/2014/main" id="{7FCFBB7A-4206-4F18-9B39-58A2195FFE5E}"/>
              </a:ext>
            </a:extLst>
          </p:cNvPr>
          <p:cNvSpPr txBox="1"/>
          <p:nvPr/>
        </p:nvSpPr>
        <p:spPr>
          <a:xfrm>
            <a:off x="64655" y="6544305"/>
            <a:ext cx="7065818" cy="369332"/>
          </a:xfrm>
          <a:prstGeom prst="rect">
            <a:avLst/>
          </a:prstGeom>
          <a:noFill/>
        </p:spPr>
        <p:txBody>
          <a:bodyPr wrap="square" rtlCol="0">
            <a:spAutoFit/>
          </a:bodyPr>
          <a:lstStyle/>
          <a:p>
            <a:r>
              <a:rPr lang="da-DK" dirty="0"/>
              <a:t>Fra Center for Frivilligt Socialt Arbejdes frivilligrapport 2016-2018</a:t>
            </a:r>
          </a:p>
        </p:txBody>
      </p:sp>
    </p:spTree>
    <p:extLst>
      <p:ext uri="{BB962C8B-B14F-4D97-AF65-F5344CB8AC3E}">
        <p14:creationId xmlns:p14="http://schemas.microsoft.com/office/powerpoint/2010/main" val="2453217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4B616F43-BE38-441F-8C57-A6BFE562C9B7}"/>
              </a:ext>
            </a:extLst>
          </p:cNvPr>
          <p:cNvPicPr>
            <a:picLocks noChangeAspect="1"/>
          </p:cNvPicPr>
          <p:nvPr/>
        </p:nvPicPr>
        <p:blipFill rotWithShape="1">
          <a:blip r:embed="rId3">
            <a:extLst>
              <a:ext uri="{28A0092B-C50C-407E-A947-70E740481C1C}">
                <a14:useLocalDpi xmlns:a14="http://schemas.microsoft.com/office/drawing/2010/main" val="0"/>
              </a:ext>
            </a:extLst>
          </a:blip>
          <a:srcRect l="34234" r="13985"/>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el 1">
            <a:extLst>
              <a:ext uri="{FF2B5EF4-FFF2-40B4-BE49-F238E27FC236}">
                <a16:creationId xmlns:a16="http://schemas.microsoft.com/office/drawing/2014/main" id="{6545DD3F-BB56-4CC3-90AD-158B543D7C3E}"/>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Hvad</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ved</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vi om </a:t>
            </a:r>
            <a:r>
              <a:rPr lang="en-US"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frivillighed</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II</a:t>
            </a:r>
          </a:p>
        </p:txBody>
      </p:sp>
      <p:sp>
        <p:nvSpPr>
          <p:cNvPr id="5" name="Tekstfelt 4">
            <a:extLst>
              <a:ext uri="{FF2B5EF4-FFF2-40B4-BE49-F238E27FC236}">
                <a16:creationId xmlns:a16="http://schemas.microsoft.com/office/drawing/2014/main" id="{8120E772-DB14-4449-90AF-782DE110F487}"/>
              </a:ext>
            </a:extLst>
          </p:cNvPr>
          <p:cNvSpPr txBox="1"/>
          <p:nvPr/>
        </p:nvSpPr>
        <p:spPr>
          <a:xfrm>
            <a:off x="655321" y="2575033"/>
            <a:ext cx="5120113" cy="3950053"/>
          </a:xfrm>
          <a:prstGeom prst="rect">
            <a:avLst/>
          </a:prstGeom>
        </p:spPr>
        <p:txBody>
          <a:bodyPr vert="horz" lIns="91440" tIns="45720" rIns="91440" bIns="45720" rtlCol="0">
            <a:normAutofit fontScale="55000" lnSpcReduction="20000"/>
          </a:bodyPr>
          <a:lstStyle/>
          <a:p>
            <a:pPr marL="457200" indent="-457200">
              <a:lnSpc>
                <a:spcPct val="170000"/>
              </a:lnSpc>
              <a:spcAft>
                <a:spcPts val="600"/>
              </a:spcAft>
              <a:buFont typeface="Arial" panose="020B0604020202020204" pitchFamily="34" charset="0"/>
              <a:buChar char="•"/>
            </a:pPr>
            <a:r>
              <a:rPr lang="en-US" sz="2400" dirty="0" err="1">
                <a:latin typeface="Arial" panose="020B0604020202020204" pitchFamily="34" charset="0"/>
                <a:cs typeface="Arial" panose="020B0604020202020204" pitchFamily="34" charset="0"/>
              </a:rPr>
              <a:t>Frivillige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fællesskaber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være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vejen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til</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bedre</a:t>
            </a:r>
            <a:r>
              <a:rPr lang="en-US" sz="2400" dirty="0">
                <a:latin typeface="Arial" panose="020B0604020202020204" pitchFamily="34" charset="0"/>
                <a:cs typeface="Arial" panose="020B0604020202020204" pitchFamily="34" charset="0"/>
              </a:rPr>
              <a:t> mental </a:t>
            </a:r>
            <a:r>
              <a:rPr lang="en-US" sz="2400" dirty="0" err="1">
                <a:latin typeface="Arial" panose="020B0604020202020204" pitchFamily="34" charset="0"/>
                <a:cs typeface="Arial" panose="020B0604020202020204" pitchFamily="34" charset="0"/>
              </a:rPr>
              <a:t>sundhed</a:t>
            </a:r>
            <a:r>
              <a:rPr lang="en-US" sz="2400" dirty="0">
                <a:latin typeface="Arial" panose="020B0604020202020204" pitchFamily="34" charset="0"/>
                <a:cs typeface="Arial" panose="020B0604020202020204" pitchFamily="34" charset="0"/>
              </a:rPr>
              <a:t>;</a:t>
            </a:r>
          </a:p>
          <a:p>
            <a:pPr marL="457200" indent="-457200">
              <a:lnSpc>
                <a:spcPct val="170000"/>
              </a:lnSpc>
              <a:spcAft>
                <a:spcPts val="600"/>
              </a:spcAft>
              <a:buFont typeface="Arial" panose="020B0604020202020204" pitchFamily="34" charset="0"/>
              <a:buChar char="•"/>
            </a:pPr>
            <a:r>
              <a:rPr lang="en-US" sz="2400" dirty="0" err="1">
                <a:latin typeface="Arial" panose="020B0604020202020204" pitchFamily="34" charset="0"/>
                <a:cs typeface="Arial" panose="020B0604020202020204" pitchFamily="34" charset="0"/>
              </a:rPr>
              <a:t>Personer</a:t>
            </a:r>
            <a:r>
              <a:rPr lang="en-US" sz="2400" dirty="0">
                <a:latin typeface="Arial" panose="020B0604020202020204" pitchFamily="34" charset="0"/>
                <a:cs typeface="Arial" panose="020B0604020202020204" pitchFamily="34" charset="0"/>
              </a:rPr>
              <a:t>, der </a:t>
            </a:r>
            <a:r>
              <a:rPr lang="en-US" sz="2400" dirty="0" err="1">
                <a:latin typeface="Arial" panose="020B0604020202020204" pitchFamily="34" charset="0"/>
                <a:cs typeface="Arial" panose="020B0604020202020204" pitchFamily="34" charset="0"/>
              </a:rPr>
              <a:t>gør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noget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aktivt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meningsfuldt</a:t>
            </a:r>
            <a:r>
              <a:rPr lang="en-US" sz="2400" dirty="0">
                <a:latin typeface="Arial" panose="020B0604020202020204" pitchFamily="34" charset="0"/>
                <a:cs typeface="Arial" panose="020B0604020202020204" pitchFamily="34" charset="0"/>
              </a:rPr>
              <a:t> med </a:t>
            </a:r>
            <a:r>
              <a:rPr lang="en-US" sz="2400" dirty="0" err="1">
                <a:latin typeface="Arial" panose="020B0604020202020204" pitchFamily="34" charset="0"/>
                <a:cs typeface="Arial" panose="020B0604020202020204" pitchFamily="34" charset="0"/>
              </a:rPr>
              <a:t>andre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har</a:t>
            </a:r>
            <a:r>
              <a:rPr lang="en-US" sz="2400" dirty="0">
                <a:latin typeface="Arial" panose="020B0604020202020204" pitchFamily="34" charset="0"/>
                <a:cs typeface="Arial" panose="020B0604020202020204" pitchFamily="34" charset="0"/>
              </a:rPr>
              <a:t> op </a:t>
            </a:r>
            <a:r>
              <a:rPr lang="en-US" sz="2400" dirty="0" err="1">
                <a:latin typeface="Arial" panose="020B0604020202020204" pitchFamily="34" charset="0"/>
                <a:cs typeface="Arial" panose="020B0604020202020204" pitchFamily="34" charset="0"/>
              </a:rPr>
              <a:t>til</a:t>
            </a:r>
            <a:r>
              <a:rPr lang="en-US" sz="2400" dirty="0">
                <a:latin typeface="Arial" panose="020B0604020202020204" pitchFamily="34" charset="0"/>
                <a:cs typeface="Arial" panose="020B0604020202020204" pitchFamily="34" charset="0"/>
              </a:rPr>
              <a:t> fire </a:t>
            </a:r>
            <a:r>
              <a:rPr lang="en-US" sz="2400" dirty="0" err="1">
                <a:latin typeface="Arial" panose="020B0604020202020204" pitchFamily="34" charset="0"/>
                <a:cs typeface="Arial" panose="020B0604020202020204" pitchFamily="34" charset="0"/>
              </a:rPr>
              <a:t>gange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høj</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sandsynlighed</a:t>
            </a:r>
            <a:r>
              <a:rPr lang="en-US" sz="2400" dirty="0">
                <a:latin typeface="Arial" panose="020B0604020202020204" pitchFamily="34" charset="0"/>
                <a:cs typeface="Arial" panose="020B0604020202020204" pitchFamily="34" charset="0"/>
              </a:rPr>
              <a:t> for at have </a:t>
            </a:r>
            <a:r>
              <a:rPr lang="en-US" sz="2400" dirty="0" err="1">
                <a:latin typeface="Arial" panose="020B0604020202020204" pitchFamily="34" charset="0"/>
                <a:cs typeface="Arial" panose="020B0604020202020204" pitchFamily="34" charset="0"/>
              </a:rPr>
              <a:t>høj</a:t>
            </a:r>
            <a:r>
              <a:rPr lang="en-US" sz="2400" dirty="0">
                <a:latin typeface="Arial" panose="020B0604020202020204" pitchFamily="34" charset="0"/>
                <a:cs typeface="Arial" panose="020B0604020202020204" pitchFamily="34" charset="0"/>
              </a:rPr>
              <a:t> mental </a:t>
            </a:r>
            <a:r>
              <a:rPr lang="en-US" sz="2400" dirty="0" err="1">
                <a:latin typeface="Arial" panose="020B0604020202020204" pitchFamily="34" charset="0"/>
                <a:cs typeface="Arial" panose="020B0604020202020204" pitchFamily="34" charset="0"/>
              </a:rPr>
              <a:t>sundhed</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Statens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Institut</a:t>
            </a:r>
            <a:r>
              <a:rPr lang="en-US" sz="2400" dirty="0">
                <a:latin typeface="Arial" panose="020B0604020202020204" pitchFamily="34" charset="0"/>
                <a:cs typeface="Arial" panose="020B0604020202020204" pitchFamily="34" charset="0"/>
              </a:rPr>
              <a:t> for </a:t>
            </a:r>
            <a:r>
              <a:rPr lang="en-US" sz="2400" dirty="0" err="1">
                <a:latin typeface="Arial" panose="020B0604020202020204" pitchFamily="34" charset="0"/>
                <a:cs typeface="Arial" panose="020B0604020202020204" pitchFamily="34" charset="0"/>
              </a:rPr>
              <a:t>Folkesundhed</a:t>
            </a:r>
            <a:r>
              <a:rPr lang="en-US" sz="2400" dirty="0">
                <a:latin typeface="Arial" panose="020B0604020202020204" pitchFamily="34" charset="0"/>
                <a:cs typeface="Arial" panose="020B0604020202020204" pitchFamily="34" charset="0"/>
              </a:rPr>
              <a:t>)</a:t>
            </a:r>
          </a:p>
          <a:p>
            <a:pPr marL="457200" indent="-457200">
              <a:lnSpc>
                <a:spcPct val="170000"/>
              </a:lnSpc>
              <a:spcAft>
                <a:spcPts val="600"/>
              </a:spcAft>
              <a:buFont typeface="Arial" panose="020B0604020202020204" pitchFamily="34" charset="0"/>
              <a:buChar char="•"/>
            </a:pPr>
            <a:r>
              <a:rPr lang="en-US" sz="2400" dirty="0" err="1">
                <a:latin typeface="Arial" panose="020B0604020202020204" pitchFamily="34" charset="0"/>
                <a:cs typeface="Arial" panose="020B0604020202020204" pitchFamily="34" charset="0"/>
              </a:rPr>
              <a:t>Personer</a:t>
            </a:r>
            <a:r>
              <a:rPr lang="en-US" sz="2400" dirty="0">
                <a:latin typeface="Arial" panose="020B0604020202020204" pitchFamily="34" charset="0"/>
                <a:cs typeface="Arial" panose="020B0604020202020204" pitchFamily="34" charset="0"/>
              </a:rPr>
              <a:t>, der laver </a:t>
            </a:r>
            <a:r>
              <a:rPr lang="en-US" sz="2400" dirty="0" err="1">
                <a:latin typeface="Arial" panose="020B0604020202020204" pitchFamily="34" charset="0"/>
                <a:cs typeface="Arial" panose="020B0604020202020204" pitchFamily="34" charset="0"/>
              </a:rPr>
              <a:t>frivilligt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arbejde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har</a:t>
            </a:r>
            <a:r>
              <a:rPr lang="en-US" sz="2400" dirty="0">
                <a:latin typeface="Arial" panose="020B0604020202020204" pitchFamily="34" charset="0"/>
                <a:cs typeface="Arial" panose="020B0604020202020204" pitchFamily="34" charset="0"/>
              </a:rPr>
              <a:t> et </a:t>
            </a:r>
            <a:r>
              <a:rPr lang="en-US" sz="2400" dirty="0" err="1">
                <a:latin typeface="Arial" panose="020B0604020202020204" pitchFamily="34" charset="0"/>
                <a:cs typeface="Arial" panose="020B0604020202020204" pitchFamily="34" charset="0"/>
              </a:rPr>
              <a:t>lige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sundt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helbred</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som</a:t>
            </a:r>
            <a:r>
              <a:rPr lang="en-US" sz="2400" dirty="0">
                <a:latin typeface="Arial" panose="020B0604020202020204" pitchFamily="34" charset="0"/>
                <a:cs typeface="Arial" panose="020B0604020202020204" pitchFamily="34" charset="0"/>
              </a:rPr>
              <a:t> fem </a:t>
            </a:r>
            <a:r>
              <a:rPr lang="en-US" sz="2400" dirty="0" err="1">
                <a:latin typeface="Arial" panose="020B0604020202020204" pitchFamily="34" charset="0"/>
                <a:cs typeface="Arial" panose="020B0604020202020204" pitchFamily="34" charset="0"/>
              </a:rPr>
              <a:t>år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yngre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ikke-frivillige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studie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tværs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af</a:t>
            </a:r>
            <a:r>
              <a:rPr lang="en-US" sz="2400" dirty="0">
                <a:latin typeface="Arial" panose="020B0604020202020204" pitchFamily="34" charset="0"/>
                <a:cs typeface="Arial" panose="020B0604020202020204" pitchFamily="34" charset="0"/>
              </a:rPr>
              <a:t> EU-</a:t>
            </a:r>
            <a:r>
              <a:rPr lang="en-US" sz="2400" dirty="0" err="1">
                <a:latin typeface="Arial" panose="020B0604020202020204" pitchFamily="34" charset="0"/>
                <a:cs typeface="Arial" panose="020B0604020202020204" pitchFamily="34" charset="0"/>
              </a:rPr>
              <a:t>lande</a:t>
            </a:r>
            <a:r>
              <a:rPr lang="en-US" sz="2400" dirty="0">
                <a:latin typeface="Arial" panose="020B0604020202020204" pitchFamily="34" charset="0"/>
                <a:cs typeface="Arial" panose="020B0604020202020204" pitchFamily="34" charset="0"/>
              </a:rPr>
              <a:t>)</a:t>
            </a:r>
          </a:p>
          <a:p>
            <a:pPr marL="457200" indent="-457200">
              <a:lnSpc>
                <a:spcPct val="17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Der </a:t>
            </a:r>
            <a:r>
              <a:rPr lang="en-US" sz="2400" dirty="0" err="1">
                <a:latin typeface="Arial" panose="020B0604020202020204" pitchFamily="34" charset="0"/>
                <a:cs typeface="Arial" panose="020B0604020202020204" pitchFamily="34" charset="0"/>
              </a:rPr>
              <a:t>er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stærk</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sammenhæng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mellem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lykke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frivilligt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arbejde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samfunds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individniveau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internationalt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studie</a:t>
            </a:r>
            <a:r>
              <a:rPr lang="en-US" sz="2400" dirty="0">
                <a:latin typeface="Arial" panose="020B0604020202020204" pitchFamily="34" charset="0"/>
                <a:cs typeface="Arial" panose="020B0604020202020204" pitchFamily="34" charset="0"/>
              </a:rPr>
              <a:t>)</a:t>
            </a:r>
          </a:p>
          <a:p>
            <a:pPr>
              <a:lnSpc>
                <a:spcPct val="90000"/>
              </a:lnSpc>
              <a:spcAft>
                <a:spcPts val="600"/>
              </a:spcAft>
            </a:pPr>
            <a:endParaRPr lang="en-US" sz="1000" dirty="0"/>
          </a:p>
        </p:txBody>
      </p:sp>
      <p:pic>
        <p:nvPicPr>
          <p:cNvPr id="8" name="Billede 7">
            <a:extLst>
              <a:ext uri="{FF2B5EF4-FFF2-40B4-BE49-F238E27FC236}">
                <a16:creationId xmlns:a16="http://schemas.microsoft.com/office/drawing/2014/main" id="{AFBB5584-9C44-4AC1-8DEF-3EF766CC0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368" y="5790717"/>
            <a:ext cx="1162434" cy="932792"/>
          </a:xfrm>
          <a:prstGeom prst="rect">
            <a:avLst/>
          </a:prstGeom>
        </p:spPr>
      </p:pic>
    </p:spTree>
    <p:extLst>
      <p:ext uri="{BB962C8B-B14F-4D97-AF65-F5344CB8AC3E}">
        <p14:creationId xmlns:p14="http://schemas.microsoft.com/office/powerpoint/2010/main" val="839914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392" y="29294"/>
            <a:ext cx="7128791" cy="1188720"/>
          </a:xfrm>
        </p:spPr>
        <p:txBody>
          <a:bodyPr/>
          <a:lstStyle/>
          <a:p>
            <a:r>
              <a:rPr lang="da-DK" sz="3200" dirty="0">
                <a:solidFill>
                  <a:schemeClr val="bg1"/>
                </a:solidFill>
              </a:rPr>
              <a:t>Et MSO landkort </a:t>
            </a:r>
          </a:p>
        </p:txBody>
      </p:sp>
      <p:sp>
        <p:nvSpPr>
          <p:cNvPr id="3" name="Pladsholder til indhold 2"/>
          <p:cNvSpPr>
            <a:spLocks noGrp="1"/>
          </p:cNvSpPr>
          <p:nvPr>
            <p:ph idx="1"/>
          </p:nvPr>
        </p:nvSpPr>
        <p:spPr>
          <a:xfrm>
            <a:off x="839416" y="1700809"/>
            <a:ext cx="10166970" cy="4824537"/>
          </a:xfrm>
        </p:spPr>
        <p:txBody>
          <a:bodyPr>
            <a:normAutofit/>
          </a:bodyPr>
          <a:lstStyle/>
          <a:p>
            <a:r>
              <a:rPr lang="da-DK" sz="1800" dirty="0"/>
              <a:t>Mødesteder, faciliteter og aktiviteter i </a:t>
            </a:r>
            <a:r>
              <a:rPr lang="da-DK" sz="1800" b="1" dirty="0"/>
              <a:t>4 frivillighuse og </a:t>
            </a:r>
            <a:br>
              <a:rPr lang="da-DK" sz="1800" b="1" dirty="0"/>
            </a:br>
            <a:r>
              <a:rPr lang="da-DK" sz="1800" b="1" dirty="0"/>
              <a:t>på 36 lokalcentre</a:t>
            </a:r>
            <a:br>
              <a:rPr lang="da-DK" sz="1800" dirty="0"/>
            </a:br>
            <a:endParaRPr lang="da-DK" sz="1800" dirty="0"/>
          </a:p>
          <a:p>
            <a:r>
              <a:rPr lang="da-DK" sz="1800" b="1" dirty="0"/>
              <a:t>Samarbejdsaftaler</a:t>
            </a:r>
            <a:r>
              <a:rPr lang="da-DK" sz="1800" dirty="0"/>
              <a:t> med foreninger/organisationer og kulturelle institutioner</a:t>
            </a:r>
            <a:br>
              <a:rPr lang="da-DK" sz="1800" dirty="0"/>
            </a:br>
            <a:endParaRPr lang="da-DK" sz="1800" dirty="0"/>
          </a:p>
          <a:p>
            <a:r>
              <a:rPr lang="da-DK" sz="1800" b="1" dirty="0"/>
              <a:t>Frivilligcentret for seniorer</a:t>
            </a:r>
            <a:r>
              <a:rPr lang="da-DK" sz="1800" dirty="0"/>
              <a:t> varetager kommunikation, rådgivning og kurser</a:t>
            </a:r>
          </a:p>
          <a:p>
            <a:endParaRPr lang="da-DK" sz="1800" b="1" dirty="0"/>
          </a:p>
          <a:p>
            <a:r>
              <a:rPr lang="da-DK" sz="1800" b="1" dirty="0"/>
              <a:t>Frivilligrådet</a:t>
            </a:r>
            <a:r>
              <a:rPr lang="da-DK" sz="1800" dirty="0"/>
              <a:t> rådgiver Rådmanden ifm. tilskud til frivilligt socialt arbejde (§ 18) og tager af egen drift relevante emner og temaer op</a:t>
            </a:r>
          </a:p>
          <a:p>
            <a:endParaRPr lang="da-DK" sz="1800" dirty="0"/>
          </a:p>
          <a:p>
            <a:r>
              <a:rPr lang="da-DK" sz="1800" b="1" dirty="0"/>
              <a:t>Samarbejder</a:t>
            </a:r>
            <a:r>
              <a:rPr lang="da-DK" sz="1800" dirty="0"/>
              <a:t> med ca. 3000 frivillige og ca. 100 råd på lokalcentre og plejehjem </a:t>
            </a:r>
          </a:p>
          <a:p>
            <a:endParaRPr lang="da-DK" sz="1800" dirty="0"/>
          </a:p>
          <a:p>
            <a:r>
              <a:rPr lang="da-DK" sz="1800" b="1" dirty="0"/>
              <a:t>7 Frivilligkoordinatorer </a:t>
            </a:r>
            <a:r>
              <a:rPr lang="da-DK" sz="1800" dirty="0"/>
              <a:t>faciliterer og understøtter lokalt</a:t>
            </a:r>
          </a:p>
          <a:p>
            <a:pPr marL="0" indent="0">
              <a:buNone/>
            </a:pPr>
            <a:endParaRPr lang="da-DK" sz="1800" dirty="0"/>
          </a:p>
          <a:p>
            <a:endParaRPr lang="da-DK" dirty="0"/>
          </a:p>
        </p:txBody>
      </p:sp>
      <p:pic>
        <p:nvPicPr>
          <p:cNvPr id="6" name="Billede 5">
            <a:extLst>
              <a:ext uri="{FF2B5EF4-FFF2-40B4-BE49-F238E27FC236}">
                <a16:creationId xmlns:a16="http://schemas.microsoft.com/office/drawing/2014/main" id="{AF0A56FA-2F30-4A35-886A-9DCD37A23C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2384" y="4414462"/>
            <a:ext cx="2655843" cy="2443538"/>
          </a:xfrm>
          <a:prstGeom prst="rect">
            <a:avLst/>
          </a:prstGeom>
          <a:ln w="73025">
            <a:solidFill>
              <a:schemeClr val="accent1"/>
            </a:solidFill>
          </a:ln>
        </p:spPr>
      </p:pic>
      <p:sp>
        <p:nvSpPr>
          <p:cNvPr id="5" name="Titel 1">
            <a:extLst>
              <a:ext uri="{FF2B5EF4-FFF2-40B4-BE49-F238E27FC236}">
                <a16:creationId xmlns:a16="http://schemas.microsoft.com/office/drawing/2014/main" id="{5DEEA649-E948-46EB-B5B5-2BA20CD1B285}"/>
              </a:ext>
            </a:extLst>
          </p:cNvPr>
          <p:cNvSpPr txBox="1">
            <a:spLocks/>
          </p:cNvSpPr>
          <p:nvPr/>
        </p:nvSpPr>
        <p:spPr>
          <a:xfrm>
            <a:off x="1823039" y="146148"/>
            <a:ext cx="7886700"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dirty="0">
                <a:latin typeface="Flavin Bold"/>
              </a:rPr>
              <a:t>Det vil vi gerne have mere af!</a:t>
            </a:r>
          </a:p>
          <a:p>
            <a:endParaRPr lang="da-DK" dirty="0">
              <a:latin typeface="Flavin Bold"/>
            </a:endParaRPr>
          </a:p>
          <a:p>
            <a:r>
              <a:rPr lang="da-DK" dirty="0">
                <a:latin typeface="Flavin Bold"/>
              </a:rPr>
              <a:t>Sundhed og Omsorg i Aarhus som eksempel</a:t>
            </a:r>
          </a:p>
        </p:txBody>
      </p:sp>
    </p:spTree>
    <p:extLst>
      <p:ext uri="{BB962C8B-B14F-4D97-AF65-F5344CB8AC3E}">
        <p14:creationId xmlns:p14="http://schemas.microsoft.com/office/powerpoint/2010/main" val="907117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rivillig_Aarhus_2018_logo">
            <a:extLst>
              <a:ext uri="{FF2B5EF4-FFF2-40B4-BE49-F238E27FC236}">
                <a16:creationId xmlns:a16="http://schemas.microsoft.com/office/drawing/2014/main" id="{E2265D3B-AC1B-453D-B8B0-0C51BE66BD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690965" y="3000377"/>
            <a:ext cx="644301" cy="8572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dsholder til indhold 2">
            <a:extLst>
              <a:ext uri="{FF2B5EF4-FFF2-40B4-BE49-F238E27FC236}">
                <a16:creationId xmlns:a16="http://schemas.microsoft.com/office/drawing/2014/main" id="{CF90142F-F09B-420B-9E72-83DD5119461A}"/>
              </a:ext>
            </a:extLst>
          </p:cNvPr>
          <p:cNvSpPr>
            <a:spLocks noGrp="1"/>
          </p:cNvSpPr>
          <p:nvPr>
            <p:ph idx="1"/>
          </p:nvPr>
        </p:nvSpPr>
        <p:spPr>
          <a:xfrm>
            <a:off x="191344" y="332656"/>
            <a:ext cx="8856984" cy="6757099"/>
          </a:xfrm>
        </p:spPr>
        <p:txBody>
          <a:bodyPr anchor="ctr">
            <a:noAutofit/>
          </a:bodyPr>
          <a:lstStyle/>
          <a:p>
            <a:pPr marL="0" indent="0">
              <a:buNone/>
            </a:pPr>
            <a:endParaRPr lang="da-DK" sz="1200" b="1" dirty="0">
              <a:latin typeface="Arial" charset="0"/>
            </a:endParaRPr>
          </a:p>
          <a:p>
            <a:pPr marL="0" indent="0">
              <a:buNone/>
            </a:pPr>
            <a:endParaRPr lang="da-DK" sz="1200" b="1" dirty="0">
              <a:latin typeface="Arial" charset="0"/>
            </a:endParaRPr>
          </a:p>
          <a:p>
            <a:pPr marL="457200" lvl="1" indent="0">
              <a:buNone/>
            </a:pPr>
            <a:endParaRPr lang="da-DK" sz="1200" b="1" dirty="0">
              <a:latin typeface="Arial" charset="0"/>
            </a:endParaRPr>
          </a:p>
          <a:p>
            <a:pPr marL="0" indent="0">
              <a:buNone/>
            </a:pPr>
            <a:br>
              <a:rPr lang="da-DK" sz="3600" b="1" dirty="0">
                <a:latin typeface="Arial" charset="0"/>
              </a:rPr>
            </a:br>
            <a:endParaRPr lang="da-DK" sz="3600" b="1" dirty="0">
              <a:latin typeface="Arial" charset="0"/>
            </a:endParaRPr>
          </a:p>
          <a:p>
            <a:pPr marL="0" indent="0">
              <a:buNone/>
            </a:pPr>
            <a:endParaRPr lang="da-DK" sz="3600" b="1" dirty="0">
              <a:latin typeface="Arial" charset="0"/>
            </a:endParaRPr>
          </a:p>
          <a:p>
            <a:pPr marL="0" indent="0">
              <a:buNone/>
            </a:pPr>
            <a:r>
              <a:rPr lang="da-DK" sz="3600" b="1" dirty="0">
                <a:latin typeface="Arial" charset="0"/>
              </a:rPr>
              <a:t>Sundhed og Omsorg 2018</a:t>
            </a:r>
          </a:p>
          <a:p>
            <a:pPr marL="457200" lvl="1" indent="0">
              <a:buNone/>
            </a:pPr>
            <a:br>
              <a:rPr lang="da-DK" sz="2000" b="1" dirty="0">
                <a:latin typeface="Arial" charset="0"/>
              </a:rPr>
            </a:br>
            <a:r>
              <a:rPr lang="da-DK" sz="2000" b="1" dirty="0">
                <a:latin typeface="Arial" charset="0"/>
              </a:rPr>
              <a:t>Styr på fundamentet</a:t>
            </a:r>
            <a:endParaRPr lang="da-DK" sz="2000" dirty="0">
              <a:latin typeface="Arial" charset="0"/>
            </a:endParaRPr>
          </a:p>
          <a:p>
            <a:pPr marL="457200" lvl="1" indent="0">
              <a:buNone/>
            </a:pPr>
            <a:r>
              <a:rPr lang="da-DK" sz="1800" dirty="0">
                <a:latin typeface="Arial" charset="0"/>
              </a:rPr>
              <a:t>- Ny rolle og stillingsbeskrivelse for frivilligkonsulenterne (playmakeruddannelse)</a:t>
            </a:r>
          </a:p>
          <a:p>
            <a:pPr marL="457200" lvl="1" indent="0">
              <a:buNone/>
            </a:pPr>
            <a:r>
              <a:rPr lang="da-DK" sz="1800" dirty="0">
                <a:latin typeface="Arial" charset="0"/>
              </a:rPr>
              <a:t>- Nedsat Task Force for Frivillighed og Medborgerskab</a:t>
            </a:r>
          </a:p>
          <a:p>
            <a:pPr marL="457200" lvl="1" indent="0">
              <a:buNone/>
            </a:pPr>
            <a:endParaRPr lang="da-DK" sz="2000" b="1" dirty="0">
              <a:latin typeface="Arial" charset="0"/>
            </a:endParaRPr>
          </a:p>
          <a:p>
            <a:pPr marL="457200" lvl="1" indent="0">
              <a:buNone/>
            </a:pPr>
            <a:r>
              <a:rPr lang="da-DK" sz="2000" b="1" dirty="0">
                <a:latin typeface="Arial" charset="0"/>
              </a:rPr>
              <a:t>Besluttede fokusområder</a:t>
            </a:r>
          </a:p>
          <a:p>
            <a:pPr marL="457200" lvl="1" indent="0">
              <a:buNone/>
            </a:pPr>
            <a:r>
              <a:rPr lang="da-DK" sz="1800" dirty="0">
                <a:latin typeface="Arial" charset="0"/>
              </a:rPr>
              <a:t>- Understøtte borgernes ideer og initiativer lokalt</a:t>
            </a:r>
          </a:p>
          <a:p>
            <a:pPr marL="457200" lvl="1" indent="0">
              <a:buNone/>
            </a:pPr>
            <a:r>
              <a:rPr lang="da-DK" sz="1800" dirty="0">
                <a:latin typeface="Arial" charset="0"/>
              </a:rPr>
              <a:t>- Styrket samarbejde med foreninger og lokale aktører</a:t>
            </a:r>
          </a:p>
          <a:p>
            <a:pPr marL="457200" lvl="1" indent="0">
              <a:buNone/>
            </a:pPr>
            <a:r>
              <a:rPr lang="da-DK" sz="1800" dirty="0">
                <a:latin typeface="Arial" charset="0"/>
              </a:rPr>
              <a:t>- Styrket anerkendelse og synliggørelse af frivillige</a:t>
            </a:r>
          </a:p>
          <a:p>
            <a:pPr marL="457200" lvl="1" indent="0">
              <a:buNone/>
            </a:pPr>
            <a:r>
              <a:rPr lang="da-DK" sz="1800" dirty="0">
                <a:latin typeface="Arial" charset="0"/>
              </a:rPr>
              <a:t>- Samskabelsesinitiativer: sammen om fællesskaber for flere</a:t>
            </a:r>
          </a:p>
          <a:p>
            <a:pPr lvl="1">
              <a:buFontTx/>
              <a:buChar char="-"/>
            </a:pPr>
            <a:endParaRPr lang="da-DK" sz="1800" dirty="0">
              <a:latin typeface="Arial" charset="0"/>
            </a:endParaRPr>
          </a:p>
          <a:p>
            <a:pPr marL="457200" lvl="1" indent="0">
              <a:buNone/>
            </a:pPr>
            <a:r>
              <a:rPr lang="da-DK" sz="2000" b="1" dirty="0">
                <a:latin typeface="Arial" charset="0"/>
              </a:rPr>
              <a:t>Hvad skal (også) til</a:t>
            </a:r>
          </a:p>
          <a:p>
            <a:pPr marL="457200" lvl="1" indent="0">
              <a:buNone/>
            </a:pPr>
            <a:r>
              <a:rPr lang="da-DK" sz="1800" dirty="0">
                <a:latin typeface="Arial" charset="0"/>
              </a:rPr>
              <a:t>- Øget tilgængelighed til faciliteter og lokaler</a:t>
            </a:r>
          </a:p>
          <a:p>
            <a:pPr marL="457200" lvl="1" indent="0">
              <a:buNone/>
            </a:pPr>
            <a:r>
              <a:rPr lang="da-DK" sz="1800" dirty="0">
                <a:latin typeface="Arial" charset="0"/>
              </a:rPr>
              <a:t>- Fokus på samarbejde mellem professionelle og frivillige</a:t>
            </a:r>
          </a:p>
          <a:p>
            <a:pPr marL="457200" lvl="1" indent="0">
              <a:buNone/>
            </a:pPr>
            <a:r>
              <a:rPr lang="da-DK" sz="1800" dirty="0">
                <a:latin typeface="Arial" charset="0"/>
              </a:rPr>
              <a:t>- Nedbryde bureaukrati og lovgivningsmæssige barrierer</a:t>
            </a:r>
          </a:p>
          <a:p>
            <a:pPr marL="457200" lvl="1" indent="0">
              <a:buNone/>
            </a:pPr>
            <a:endParaRPr lang="da-DK" sz="2000" b="1" dirty="0">
              <a:latin typeface="Arial" charset="0"/>
            </a:endParaRPr>
          </a:p>
          <a:p>
            <a:pPr marL="457200" lvl="1" indent="0">
              <a:buNone/>
            </a:pPr>
            <a:endParaRPr lang="da-DK" sz="1500" dirty="0">
              <a:latin typeface="Arial" charset="0"/>
            </a:endParaRPr>
          </a:p>
          <a:p>
            <a:pPr marL="457200" lvl="1" indent="0">
              <a:buNone/>
            </a:pPr>
            <a:endParaRPr lang="da-DK" sz="1500" dirty="0">
              <a:latin typeface="Arial" charset="0"/>
            </a:endParaRPr>
          </a:p>
          <a:p>
            <a:pPr marL="457200" lvl="1" indent="0">
              <a:buNone/>
            </a:pPr>
            <a:endParaRPr lang="da-DK" sz="2000" b="1" dirty="0">
              <a:latin typeface="Arial" charset="0"/>
            </a:endParaRPr>
          </a:p>
          <a:p>
            <a:pPr marL="457200" lvl="1" indent="0">
              <a:buNone/>
            </a:pPr>
            <a:endParaRPr lang="da-DK" sz="2000" b="1" dirty="0">
              <a:latin typeface="Arial" charset="0"/>
            </a:endParaRPr>
          </a:p>
          <a:p>
            <a:pPr marL="0" indent="0">
              <a:buNone/>
            </a:pPr>
            <a:endParaRPr lang="da-DK" sz="2000" b="1" dirty="0">
              <a:latin typeface="Arial" charset="0"/>
            </a:endParaRPr>
          </a:p>
          <a:p>
            <a:pPr marL="457200" lvl="1" indent="0">
              <a:buNone/>
            </a:pPr>
            <a:endParaRPr lang="da-DK" sz="1400" dirty="0">
              <a:latin typeface="Arial" charset="0"/>
            </a:endParaRPr>
          </a:p>
          <a:p>
            <a:pPr marL="457200" lvl="1" indent="0">
              <a:buNone/>
            </a:pPr>
            <a:endParaRPr lang="da-DK" sz="1000" dirty="0">
              <a:latin typeface="Arial" charset="0"/>
            </a:endParaRPr>
          </a:p>
          <a:p>
            <a:pPr marL="0" indent="0">
              <a:buNone/>
            </a:pPr>
            <a:endParaRPr lang="da-DK" sz="1200" dirty="0">
              <a:latin typeface="Arial" charset="0"/>
            </a:endParaRPr>
          </a:p>
          <a:p>
            <a:pPr marL="0" indent="0">
              <a:buNone/>
            </a:pPr>
            <a:endParaRPr lang="da-DK" sz="1200" dirty="0"/>
          </a:p>
          <a:p>
            <a:pPr marL="0" indent="0">
              <a:buNone/>
            </a:pPr>
            <a:endParaRPr lang="da-DK" sz="1200" dirty="0"/>
          </a:p>
          <a:p>
            <a:endParaRPr lang="da-DK" sz="1200" dirty="0"/>
          </a:p>
          <a:p>
            <a:pPr marL="0" indent="0">
              <a:buNone/>
            </a:pPr>
            <a:endParaRPr lang="da-DK" sz="900" dirty="0"/>
          </a:p>
        </p:txBody>
      </p:sp>
      <p:sp>
        <p:nvSpPr>
          <p:cNvPr id="8" name="Ellipse 7">
            <a:extLst>
              <a:ext uri="{FF2B5EF4-FFF2-40B4-BE49-F238E27FC236}">
                <a16:creationId xmlns:a16="http://schemas.microsoft.com/office/drawing/2014/main" id="{6986590D-E039-4583-B1EA-2E5906F01A39}"/>
              </a:ext>
            </a:extLst>
          </p:cNvPr>
          <p:cNvSpPr/>
          <p:nvPr/>
        </p:nvSpPr>
        <p:spPr>
          <a:xfrm>
            <a:off x="8473210" y="2636912"/>
            <a:ext cx="1503852" cy="145816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da-DK" sz="1200">
              <a:solidFill>
                <a:srgbClr val="FFFFFF"/>
              </a:solidFill>
              <a:latin typeface="Arial"/>
            </a:endParaRPr>
          </a:p>
        </p:txBody>
      </p:sp>
      <p:pic>
        <p:nvPicPr>
          <p:cNvPr id="9" name="Picture 2" descr="Frivillig_Aarhus_2018_logo">
            <a:extLst>
              <a:ext uri="{FF2B5EF4-FFF2-40B4-BE49-F238E27FC236}">
                <a16:creationId xmlns:a16="http://schemas.microsoft.com/office/drawing/2014/main" id="{A87E83C2-6E78-4965-9916-89B3F93C95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908720" y="2927925"/>
            <a:ext cx="644301" cy="8572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9">
            <a:extLst>
              <a:ext uri="{FF2B5EF4-FFF2-40B4-BE49-F238E27FC236}">
                <a16:creationId xmlns:a16="http://schemas.microsoft.com/office/drawing/2014/main" id="{2264768A-C716-4AD6-BD38-A87CCE3ECC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30426" y="5084316"/>
            <a:ext cx="737574" cy="925319"/>
          </a:xfrm>
          <a:prstGeom prst="rect">
            <a:avLst/>
          </a:prstGeom>
        </p:spPr>
      </p:pic>
    </p:spTree>
    <p:extLst>
      <p:ext uri="{BB962C8B-B14F-4D97-AF65-F5344CB8AC3E}">
        <p14:creationId xmlns:p14="http://schemas.microsoft.com/office/powerpoint/2010/main" val="4211210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B9813DE3-466A-4CEA-9532-4C521D5E9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1E78A49-4CC8-4F48-8EE2-A01667EE1D2E}"/>
              </a:ext>
            </a:extLst>
          </p:cNvPr>
          <p:cNvSpPr>
            <a:spLocks noGrp="1"/>
          </p:cNvSpPr>
          <p:nvPr>
            <p:ph type="title"/>
          </p:nvPr>
        </p:nvSpPr>
        <p:spPr>
          <a:xfrm>
            <a:off x="338843" y="4119662"/>
            <a:ext cx="8295912" cy="2738338"/>
          </a:xfrm>
          <a:solidFill>
            <a:schemeClr val="accent6">
              <a:lumMod val="60000"/>
              <a:lumOff val="40000"/>
            </a:schemeClr>
          </a:solidFill>
        </p:spPr>
        <p:txBody>
          <a:bodyPr>
            <a:normAutofit/>
          </a:bodyPr>
          <a:lstStyle/>
          <a:p>
            <a:r>
              <a:rPr lang="da-DK"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 par eksempler:</a:t>
            </a:r>
            <a:br>
              <a:rPr lang="da-DK"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a-DK"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da-DK" sz="3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180 dage på plejehjem </a:t>
            </a:r>
            <a:br>
              <a:rPr lang="da-DK" sz="3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a-DK" sz="3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Fællesspisning på Borgvold</a:t>
            </a:r>
            <a:br>
              <a:rPr lang="da-DK" sz="3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a-DK" sz="3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Morgenaflevering i Lynghoved</a:t>
            </a:r>
            <a:br>
              <a:rPr lang="da-DK" sz="3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da-DK" sz="3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Billede 8">
            <a:extLst>
              <a:ext uri="{FF2B5EF4-FFF2-40B4-BE49-F238E27FC236}">
                <a16:creationId xmlns:a16="http://schemas.microsoft.com/office/drawing/2014/main" id="{399C5CC3-13B0-43DB-A00A-E1C656200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5" y="5809767"/>
            <a:ext cx="1162434" cy="932792"/>
          </a:xfrm>
          <a:prstGeom prst="rect">
            <a:avLst/>
          </a:prstGeom>
        </p:spPr>
      </p:pic>
      <p:pic>
        <p:nvPicPr>
          <p:cNvPr id="12" name="Billede 11">
            <a:extLst>
              <a:ext uri="{FF2B5EF4-FFF2-40B4-BE49-F238E27FC236}">
                <a16:creationId xmlns:a16="http://schemas.microsoft.com/office/drawing/2014/main" id="{3D6E2FB4-1F6D-44CC-B87F-33747F7F0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0997" y="5810250"/>
            <a:ext cx="1163982" cy="932400"/>
          </a:xfrm>
          <a:prstGeom prst="rect">
            <a:avLst/>
          </a:prstGeom>
        </p:spPr>
      </p:pic>
    </p:spTree>
    <p:extLst>
      <p:ext uri="{BB962C8B-B14F-4D97-AF65-F5344CB8AC3E}">
        <p14:creationId xmlns:p14="http://schemas.microsoft.com/office/powerpoint/2010/main" val="3483223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E03B88-1D25-4B19-BA63-48ABD8F884A6}"/>
              </a:ext>
            </a:extLst>
          </p:cNvPr>
          <p:cNvSpPr>
            <a:spLocks noGrp="1"/>
          </p:cNvSpPr>
          <p:nvPr>
            <p:ph type="title"/>
          </p:nvPr>
        </p:nvSpPr>
        <p:spPr/>
        <p:txBody>
          <a:bodyPr/>
          <a:lstStyle/>
          <a:p>
            <a:r>
              <a:rPr lang="da-DK" dirty="0"/>
              <a:t>.. Og bøvlet der </a:t>
            </a:r>
            <a:r>
              <a:rPr lang="da-DK" dirty="0" err="1"/>
              <a:t>pipler</a:t>
            </a:r>
            <a:r>
              <a:rPr lang="da-DK" dirty="0"/>
              <a:t> frem?	</a:t>
            </a:r>
            <a:br>
              <a:rPr lang="da-DK" dirty="0"/>
            </a:br>
            <a:r>
              <a:rPr lang="da-DK" dirty="0"/>
              <a:t>Udvalgte eksempler</a:t>
            </a:r>
          </a:p>
        </p:txBody>
      </p:sp>
      <p:sp>
        <p:nvSpPr>
          <p:cNvPr id="3" name="Pladsholder til indhold 2">
            <a:extLst>
              <a:ext uri="{FF2B5EF4-FFF2-40B4-BE49-F238E27FC236}">
                <a16:creationId xmlns:a16="http://schemas.microsoft.com/office/drawing/2014/main" id="{8B316A32-6C9C-4D02-9ED8-5AC9A56FD281}"/>
              </a:ext>
            </a:extLst>
          </p:cNvPr>
          <p:cNvSpPr>
            <a:spLocks noGrp="1"/>
          </p:cNvSpPr>
          <p:nvPr>
            <p:ph idx="1"/>
          </p:nvPr>
        </p:nvSpPr>
        <p:spPr>
          <a:xfrm>
            <a:off x="838200" y="1825625"/>
            <a:ext cx="4626935" cy="4351338"/>
          </a:xfrm>
        </p:spPr>
        <p:txBody>
          <a:bodyPr>
            <a:normAutofit fontScale="55000" lnSpcReduction="20000"/>
          </a:bodyPr>
          <a:lstStyle/>
          <a:p>
            <a:r>
              <a:rPr lang="da-DK" dirty="0"/>
              <a:t>Busser</a:t>
            </a:r>
          </a:p>
          <a:p>
            <a:r>
              <a:rPr lang="da-DK" dirty="0"/>
              <a:t>Rengøring</a:t>
            </a:r>
          </a:p>
          <a:p>
            <a:r>
              <a:rPr lang="da-DK" dirty="0"/>
              <a:t>Udlejningsretningslinjer</a:t>
            </a:r>
          </a:p>
          <a:p>
            <a:r>
              <a:rPr lang="da-DK" dirty="0"/>
              <a:t>Køkkener</a:t>
            </a:r>
          </a:p>
          <a:p>
            <a:r>
              <a:rPr lang="da-DK" dirty="0"/>
              <a:t>Data/</a:t>
            </a:r>
            <a:r>
              <a:rPr lang="da-DK" dirty="0" err="1"/>
              <a:t>PC’er</a:t>
            </a:r>
            <a:endParaRPr lang="da-DK" dirty="0"/>
          </a:p>
          <a:p>
            <a:r>
              <a:rPr lang="da-DK" dirty="0"/>
              <a:t>Konflikter</a:t>
            </a:r>
          </a:p>
          <a:p>
            <a:r>
              <a:rPr lang="da-DK" dirty="0"/>
              <a:t>Råd</a:t>
            </a:r>
          </a:p>
          <a:p>
            <a:r>
              <a:rPr lang="da-DK" dirty="0"/>
              <a:t>Forsikringer</a:t>
            </a:r>
          </a:p>
          <a:p>
            <a:r>
              <a:rPr lang="da-DK" dirty="0"/>
              <a:t>Fagforeninger</a:t>
            </a:r>
          </a:p>
          <a:p>
            <a:r>
              <a:rPr lang="da-DK" dirty="0"/>
              <a:t>Penge</a:t>
            </a:r>
          </a:p>
          <a:p>
            <a:r>
              <a:rPr lang="da-DK" dirty="0"/>
              <a:t>Fastholdelse</a:t>
            </a:r>
          </a:p>
          <a:p>
            <a:r>
              <a:rPr lang="da-DK" dirty="0"/>
              <a:t>Mobning</a:t>
            </a:r>
          </a:p>
          <a:p>
            <a:r>
              <a:rPr lang="da-DK" dirty="0"/>
              <a:t>Faglighed/frivillighed</a:t>
            </a:r>
          </a:p>
          <a:p>
            <a:r>
              <a:rPr lang="da-DK" dirty="0"/>
              <a:t>Værkstedsmaskiner og Arbejdstilsyn</a:t>
            </a:r>
          </a:p>
          <a:p>
            <a:endParaRPr lang="da-DK" dirty="0"/>
          </a:p>
          <a:p>
            <a:endParaRPr lang="da-DK" dirty="0"/>
          </a:p>
        </p:txBody>
      </p:sp>
      <p:sp>
        <p:nvSpPr>
          <p:cNvPr id="4" name="Pladsholder til indhold 2">
            <a:extLst>
              <a:ext uri="{FF2B5EF4-FFF2-40B4-BE49-F238E27FC236}">
                <a16:creationId xmlns:a16="http://schemas.microsoft.com/office/drawing/2014/main" id="{FDCC00AD-353B-4008-87DD-FEE8864CEAEA}"/>
              </a:ext>
            </a:extLst>
          </p:cNvPr>
          <p:cNvSpPr txBox="1">
            <a:spLocks/>
          </p:cNvSpPr>
          <p:nvPr/>
        </p:nvSpPr>
        <p:spPr>
          <a:xfrm>
            <a:off x="7012170" y="3158233"/>
            <a:ext cx="46269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Nogen gange er det nemmeste .. </a:t>
            </a:r>
          </a:p>
          <a:p>
            <a:pPr marL="0" indent="0">
              <a:buNone/>
            </a:pPr>
            <a:r>
              <a:rPr lang="da-DK" dirty="0"/>
              <a:t>		At sige NEJ</a:t>
            </a:r>
          </a:p>
          <a:p>
            <a:endParaRPr lang="da-DK" dirty="0"/>
          </a:p>
          <a:p>
            <a:endParaRPr lang="da-DK" dirty="0"/>
          </a:p>
        </p:txBody>
      </p:sp>
    </p:spTree>
    <p:extLst>
      <p:ext uri="{BB962C8B-B14F-4D97-AF65-F5344CB8AC3E}">
        <p14:creationId xmlns:p14="http://schemas.microsoft.com/office/powerpoint/2010/main" val="983043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indhold 11">
            <a:extLst>
              <a:ext uri="{FF2B5EF4-FFF2-40B4-BE49-F238E27FC236}">
                <a16:creationId xmlns:a16="http://schemas.microsoft.com/office/drawing/2014/main" id="{30537AA9-3A88-44E6-8451-4E43FC2916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19" y="0"/>
            <a:ext cx="12198023" cy="6858000"/>
          </a:xfrm>
        </p:spPr>
      </p:pic>
      <p:sp>
        <p:nvSpPr>
          <p:cNvPr id="2" name="Titel 1">
            <a:extLst>
              <a:ext uri="{FF2B5EF4-FFF2-40B4-BE49-F238E27FC236}">
                <a16:creationId xmlns:a16="http://schemas.microsoft.com/office/drawing/2014/main" id="{A1E78A49-4CC8-4F48-8EE2-A01667EE1D2E}"/>
              </a:ext>
            </a:extLst>
          </p:cNvPr>
          <p:cNvSpPr>
            <a:spLocks noGrp="1"/>
          </p:cNvSpPr>
          <p:nvPr>
            <p:ph type="title"/>
          </p:nvPr>
        </p:nvSpPr>
        <p:spPr>
          <a:xfrm>
            <a:off x="107222" y="5911516"/>
            <a:ext cx="11757745" cy="946484"/>
          </a:xfrm>
        </p:spPr>
        <p:txBody>
          <a:bodyPr>
            <a:normAutofit/>
          </a:bodyPr>
          <a:lstStyle/>
          <a:p>
            <a:r>
              <a:rPr lang="da-DK"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Hvilke løsninger kalder det på?</a:t>
            </a:r>
          </a:p>
        </p:txBody>
      </p:sp>
      <p:pic>
        <p:nvPicPr>
          <p:cNvPr id="9" name="Billede 8">
            <a:extLst>
              <a:ext uri="{FF2B5EF4-FFF2-40B4-BE49-F238E27FC236}">
                <a16:creationId xmlns:a16="http://schemas.microsoft.com/office/drawing/2014/main" id="{399C5CC3-13B0-43DB-A00A-E1C656200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8025" y="5809767"/>
            <a:ext cx="1162434" cy="932792"/>
          </a:xfrm>
          <a:prstGeom prst="rect">
            <a:avLst/>
          </a:prstGeom>
        </p:spPr>
      </p:pic>
    </p:spTree>
    <p:extLst>
      <p:ext uri="{BB962C8B-B14F-4D97-AF65-F5344CB8AC3E}">
        <p14:creationId xmlns:p14="http://schemas.microsoft.com/office/powerpoint/2010/main" val="2436153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01F914B-3154-4460-9AE7-D7400F5BADF8}"/>
              </a:ext>
            </a:extLst>
          </p:cNvPr>
          <p:cNvPicPr>
            <a:picLocks noChangeAspect="1"/>
          </p:cNvPicPr>
          <p:nvPr/>
        </p:nvPicPr>
        <p:blipFill>
          <a:blip r:embed="rId3"/>
          <a:stretch>
            <a:fillRect/>
          </a:stretch>
        </p:blipFill>
        <p:spPr>
          <a:xfrm>
            <a:off x="7800975" y="896955"/>
            <a:ext cx="4105275" cy="3598298"/>
          </a:xfrm>
          <a:prstGeom prst="rect">
            <a:avLst/>
          </a:prstGeom>
        </p:spPr>
      </p:pic>
      <p:pic>
        <p:nvPicPr>
          <p:cNvPr id="4" name="Billede 3">
            <a:extLst>
              <a:ext uri="{FF2B5EF4-FFF2-40B4-BE49-F238E27FC236}">
                <a16:creationId xmlns:a16="http://schemas.microsoft.com/office/drawing/2014/main" id="{592EB370-97F8-4BC1-9C61-8959BD080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0997" y="5810250"/>
            <a:ext cx="1163982" cy="932400"/>
          </a:xfrm>
          <a:prstGeom prst="rect">
            <a:avLst/>
          </a:prstGeom>
        </p:spPr>
      </p:pic>
      <p:sp>
        <p:nvSpPr>
          <p:cNvPr id="2" name="Titel 1">
            <a:extLst>
              <a:ext uri="{FF2B5EF4-FFF2-40B4-BE49-F238E27FC236}">
                <a16:creationId xmlns:a16="http://schemas.microsoft.com/office/drawing/2014/main" id="{AC421231-98A3-4673-A7C1-2B1E52658116}"/>
              </a:ext>
            </a:extLst>
          </p:cNvPr>
          <p:cNvSpPr>
            <a:spLocks noGrp="1"/>
          </p:cNvSpPr>
          <p:nvPr>
            <p:ph type="title"/>
          </p:nvPr>
        </p:nvSpPr>
        <p:spPr>
          <a:xfrm>
            <a:off x="801099" y="1396289"/>
            <a:ext cx="4906281" cy="1325563"/>
          </a:xfrm>
        </p:spPr>
        <p:txBody>
          <a:bodyPr>
            <a:normAutofit/>
          </a:bodyPr>
          <a:lstStyle/>
          <a:p>
            <a:r>
              <a:rPr lang="da-DK"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Hvordan understøtter vi det billede og hvad kræver det af os i fremtiden?</a:t>
            </a:r>
          </a:p>
        </p:txBody>
      </p:sp>
      <p:sp>
        <p:nvSpPr>
          <p:cNvPr id="3" name="Pladsholder til indhold 2">
            <a:extLst>
              <a:ext uri="{FF2B5EF4-FFF2-40B4-BE49-F238E27FC236}">
                <a16:creationId xmlns:a16="http://schemas.microsoft.com/office/drawing/2014/main" id="{C4263544-7C13-41E0-B412-ACB4ECB8CCFB}"/>
              </a:ext>
            </a:extLst>
          </p:cNvPr>
          <p:cNvSpPr>
            <a:spLocks noGrp="1"/>
          </p:cNvSpPr>
          <p:nvPr>
            <p:ph idx="1"/>
          </p:nvPr>
        </p:nvSpPr>
        <p:spPr>
          <a:xfrm>
            <a:off x="805543" y="2871982"/>
            <a:ext cx="5006336" cy="3181684"/>
          </a:xfrm>
        </p:spPr>
        <p:txBody>
          <a:bodyPr anchor="t">
            <a:normAutofit/>
          </a:bodyPr>
          <a:lstStyle/>
          <a:p>
            <a:r>
              <a:rPr lang="da-DK" sz="1500" dirty="0">
                <a:latin typeface="Arial" panose="020B0604020202020204" pitchFamily="34" charset="0"/>
                <a:cs typeface="Arial" panose="020B0604020202020204" pitchFamily="34" charset="0"/>
              </a:rPr>
              <a:t>Mellem strakt arm og kærlig omfavnelse – hvordan finder vi den ‘gyldne mellemvej’?</a:t>
            </a:r>
          </a:p>
          <a:p>
            <a:endParaRPr lang="da-DK" sz="1500" dirty="0">
              <a:latin typeface="Arial" panose="020B0604020202020204" pitchFamily="34" charset="0"/>
              <a:cs typeface="Arial" panose="020B0604020202020204" pitchFamily="34" charset="0"/>
            </a:endParaRPr>
          </a:p>
          <a:p>
            <a:r>
              <a:rPr lang="da-DK" sz="1500" dirty="0">
                <a:latin typeface="Arial" panose="020B0604020202020204" pitchFamily="34" charset="0"/>
                <a:cs typeface="Arial" panose="020B0604020202020204" pitchFamily="34" charset="0"/>
              </a:rPr>
              <a:t>Vi skal være der for hinanden og se på opgaven og opgave(for)delingen</a:t>
            </a:r>
          </a:p>
          <a:p>
            <a:pPr marL="0" indent="0">
              <a:buNone/>
            </a:pPr>
            <a:endParaRPr lang="da-DK" sz="1500" dirty="0">
              <a:latin typeface="Arial" panose="020B0604020202020204" pitchFamily="34" charset="0"/>
              <a:cs typeface="Arial" panose="020B0604020202020204" pitchFamily="34" charset="0"/>
            </a:endParaRPr>
          </a:p>
          <a:p>
            <a:r>
              <a:rPr lang="da-DK" sz="1500" dirty="0">
                <a:latin typeface="Arial" panose="020B0604020202020204" pitchFamily="34" charset="0"/>
                <a:cs typeface="Arial" panose="020B0604020202020204" pitchFamily="34" charset="0"/>
              </a:rPr>
              <a:t>Og så er det vigtigt, hvordan vi snakker om det!</a:t>
            </a:r>
          </a:p>
          <a:p>
            <a:endParaRPr lang="da-DK" sz="1500" dirty="0"/>
          </a:p>
          <a:p>
            <a:pPr marL="0" indent="0">
              <a:buNone/>
            </a:pPr>
            <a:endParaRPr lang="da-DK" sz="1500" dirty="0"/>
          </a:p>
        </p:txBody>
      </p:sp>
    </p:spTree>
    <p:extLst>
      <p:ext uri="{BB962C8B-B14F-4D97-AF65-F5344CB8AC3E}">
        <p14:creationId xmlns:p14="http://schemas.microsoft.com/office/powerpoint/2010/main" val="3445144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75DB7EF9-781B-41DD-B97A-34B6FE28AE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771"/>
            <a:ext cx="12192000" cy="6860771"/>
          </a:xfrm>
        </p:spPr>
      </p:pic>
      <p:sp>
        <p:nvSpPr>
          <p:cNvPr id="2" name="Titel 1">
            <a:extLst>
              <a:ext uri="{FF2B5EF4-FFF2-40B4-BE49-F238E27FC236}">
                <a16:creationId xmlns:a16="http://schemas.microsoft.com/office/drawing/2014/main" id="{A1E78A49-4CC8-4F48-8EE2-A01667EE1D2E}"/>
              </a:ext>
            </a:extLst>
          </p:cNvPr>
          <p:cNvSpPr>
            <a:spLocks noGrp="1"/>
          </p:cNvSpPr>
          <p:nvPr>
            <p:ph type="title"/>
          </p:nvPr>
        </p:nvSpPr>
        <p:spPr>
          <a:xfrm>
            <a:off x="133348" y="5694326"/>
            <a:ext cx="11757745" cy="946484"/>
          </a:xfrm>
        </p:spPr>
        <p:txBody>
          <a:bodyPr>
            <a:normAutofit/>
          </a:bodyPr>
          <a:lstStyle/>
          <a:p>
            <a:r>
              <a:rPr lang="da-DK"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SNAK MED SIDEMANDEN</a:t>
            </a:r>
          </a:p>
        </p:txBody>
      </p:sp>
      <p:pic>
        <p:nvPicPr>
          <p:cNvPr id="9" name="Billede 8">
            <a:extLst>
              <a:ext uri="{FF2B5EF4-FFF2-40B4-BE49-F238E27FC236}">
                <a16:creationId xmlns:a16="http://schemas.microsoft.com/office/drawing/2014/main" id="{399C5CC3-13B0-43DB-A00A-E1C656200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025" y="5809767"/>
            <a:ext cx="1162434" cy="932792"/>
          </a:xfrm>
          <a:prstGeom prst="rect">
            <a:avLst/>
          </a:prstGeom>
        </p:spPr>
      </p:pic>
    </p:spTree>
    <p:extLst>
      <p:ext uri="{BB962C8B-B14F-4D97-AF65-F5344CB8AC3E}">
        <p14:creationId xmlns:p14="http://schemas.microsoft.com/office/powerpoint/2010/main" val="80354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0678C-C4DD-481C-AD8C-83350D7B3223}"/>
              </a:ext>
            </a:extLst>
          </p:cNvPr>
          <p:cNvSpPr>
            <a:spLocks noGrp="1"/>
          </p:cNvSpPr>
          <p:nvPr>
            <p:ph type="title"/>
          </p:nvPr>
        </p:nvSpPr>
        <p:spPr/>
        <p:txBody>
          <a:bodyPr/>
          <a:lstStyle/>
          <a:p>
            <a:r>
              <a:rPr lang="da-DK" dirty="0"/>
              <a:t>… hvem er jeg?</a:t>
            </a:r>
          </a:p>
        </p:txBody>
      </p:sp>
      <p:sp>
        <p:nvSpPr>
          <p:cNvPr id="6" name="Rektangel 5">
            <a:extLst>
              <a:ext uri="{FF2B5EF4-FFF2-40B4-BE49-F238E27FC236}">
                <a16:creationId xmlns:a16="http://schemas.microsoft.com/office/drawing/2014/main" id="{F14381E5-0F6E-4123-9C38-D803BA06C9D4}"/>
              </a:ext>
            </a:extLst>
          </p:cNvPr>
          <p:cNvSpPr/>
          <p:nvPr/>
        </p:nvSpPr>
        <p:spPr>
          <a:xfrm>
            <a:off x="3917547" y="1926758"/>
            <a:ext cx="6723949" cy="4524315"/>
          </a:xfrm>
          <a:prstGeom prst="rect">
            <a:avLst/>
          </a:prstGeom>
        </p:spPr>
        <p:txBody>
          <a:bodyPr wrap="square">
            <a:spAutoFit/>
          </a:bodyPr>
          <a:lstStyle/>
          <a:p>
            <a:pPr marL="285750" indent="-285750">
              <a:buFont typeface="Arial" panose="020B0604020202020204" pitchFamily="34" charset="0"/>
              <a:buChar char="•"/>
            </a:pPr>
            <a:r>
              <a:rPr lang="da-DK" dirty="0"/>
              <a:t>Sekretariatschef for Aarhus som europæisk Frivillighedshovedstad 2018 </a:t>
            </a:r>
          </a:p>
          <a:p>
            <a:pPr marL="285750" indent="-285750">
              <a:buFont typeface="Arial" panose="020B0604020202020204" pitchFamily="34" charset="0"/>
              <a:buChar char="•"/>
            </a:pPr>
            <a:r>
              <a:rPr lang="da-DK" dirty="0"/>
              <a:t>Udviklingschef i sundhed og omsorg, Aarhus kommune </a:t>
            </a:r>
          </a:p>
          <a:p>
            <a:pPr marL="285750" indent="-285750">
              <a:buFont typeface="Arial" panose="020B0604020202020204" pitchFamily="34" charset="0"/>
              <a:buChar char="•"/>
            </a:pPr>
            <a:r>
              <a:rPr lang="da-DK" dirty="0"/>
              <a:t>Ansvar for strategi og ledetråde, innovationsindsatser, frivillighed og samskabelse. Herunder;</a:t>
            </a:r>
          </a:p>
          <a:p>
            <a:pPr marL="285750" indent="-285750">
              <a:buFont typeface="Arial" panose="020B0604020202020204" pitchFamily="34" charset="0"/>
              <a:buChar char="•"/>
            </a:pPr>
            <a:r>
              <a:rPr lang="da-DK" dirty="0"/>
              <a:t>Fælles om Aarhus</a:t>
            </a:r>
          </a:p>
          <a:p>
            <a:pPr marL="285750" indent="-285750">
              <a:buFont typeface="Arial" panose="020B0604020202020204" pitchFamily="34" charset="0"/>
              <a:buChar char="•"/>
            </a:pPr>
            <a:r>
              <a:rPr lang="da-DK" dirty="0"/>
              <a:t>Kommune Forfra</a:t>
            </a:r>
          </a:p>
          <a:p>
            <a:pPr marL="285750" indent="-285750">
              <a:buFont typeface="Arial" panose="020B0604020202020204" pitchFamily="34" charset="0"/>
              <a:buChar char="•"/>
            </a:pPr>
            <a:r>
              <a:rPr lang="da-DK" dirty="0"/>
              <a:t>Medborgerskabspolitik – samskabelse og styrkelse af frivillighed</a:t>
            </a:r>
          </a:p>
          <a:p>
            <a:pPr marL="285750" indent="-285750">
              <a:buFont typeface="Arial" panose="020B0604020202020204" pitchFamily="34" charset="0"/>
              <a:buChar char="•"/>
            </a:pPr>
            <a:r>
              <a:rPr lang="da-DK" dirty="0"/>
              <a:t>Udmøntning af politiske innovationspuljer</a:t>
            </a:r>
          </a:p>
          <a:p>
            <a:pPr marL="285750" indent="-285750">
              <a:buFont typeface="Arial" panose="020B0604020202020204" pitchFamily="34" charset="0"/>
              <a:buChar char="•"/>
            </a:pPr>
            <a:r>
              <a:rPr lang="da-DK" dirty="0"/>
              <a:t>§18</a:t>
            </a:r>
          </a:p>
          <a:p>
            <a:endParaRPr lang="da-DK" dirty="0"/>
          </a:p>
          <a:p>
            <a:endParaRPr lang="da-DK" dirty="0"/>
          </a:p>
          <a:p>
            <a:r>
              <a:rPr lang="da-DK" dirty="0"/>
              <a:t>Aarhus er af organisationen </a:t>
            </a:r>
            <a:r>
              <a:rPr lang="da-DK" dirty="0">
                <a:hlinkClick r:id="rId2"/>
              </a:rPr>
              <a:t>European </a:t>
            </a:r>
            <a:r>
              <a:rPr lang="da-DK" dirty="0" err="1">
                <a:hlinkClick r:id="rId2"/>
              </a:rPr>
              <a:t>Volunteer</a:t>
            </a:r>
            <a:r>
              <a:rPr lang="da-DK" dirty="0">
                <a:hlinkClick r:id="rId2"/>
              </a:rPr>
              <a:t> Centre</a:t>
            </a:r>
            <a:r>
              <a:rPr lang="da-DK" dirty="0"/>
              <a:t> udnævnt til at være europæisk frivillighovedstad i 2018. Titlen gives til kommuner og byer, som gør en særlig indsats for at fremme frivillighed og skabe gode vilkår for dem, der gerne vil være frivillige. </a:t>
            </a:r>
          </a:p>
        </p:txBody>
      </p:sp>
      <p:pic>
        <p:nvPicPr>
          <p:cNvPr id="10" name="Billede 9">
            <a:extLst>
              <a:ext uri="{FF2B5EF4-FFF2-40B4-BE49-F238E27FC236}">
                <a16:creationId xmlns:a16="http://schemas.microsoft.com/office/drawing/2014/main" id="{1FFFE662-D190-4E9C-9632-9BE4BBFBA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99" y="2602672"/>
            <a:ext cx="2492131" cy="3763118"/>
          </a:xfrm>
          <a:prstGeom prst="rect">
            <a:avLst/>
          </a:prstGeom>
        </p:spPr>
      </p:pic>
    </p:spTree>
    <p:extLst>
      <p:ext uri="{BB962C8B-B14F-4D97-AF65-F5344CB8AC3E}">
        <p14:creationId xmlns:p14="http://schemas.microsoft.com/office/powerpoint/2010/main" val="3540029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043F9237-24C1-4B94-9175-FF761A2C1D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Tree>
    <p:extLst>
      <p:ext uri="{BB962C8B-B14F-4D97-AF65-F5344CB8AC3E}">
        <p14:creationId xmlns:p14="http://schemas.microsoft.com/office/powerpoint/2010/main" val="2963236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5DD3F-BB56-4CC3-90AD-158B543D7C3E}"/>
              </a:ext>
            </a:extLst>
          </p:cNvPr>
          <p:cNvSpPr>
            <a:spLocks noGrp="1"/>
          </p:cNvSpPr>
          <p:nvPr>
            <p:ph type="title"/>
          </p:nvPr>
        </p:nvSpPr>
        <p:spPr>
          <a:xfrm>
            <a:off x="277091" y="0"/>
            <a:ext cx="11647053" cy="1325563"/>
          </a:xfrm>
        </p:spPr>
        <p:txBody>
          <a:bodyPr>
            <a:normAutofit/>
          </a:bodyPr>
          <a:lstStyle/>
          <a:p>
            <a:pPr algn="ctr"/>
            <a:r>
              <a:rPr lang="da-DK"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Hvor kommer Frivillighovedstad 2018 ind i billedet?</a:t>
            </a:r>
          </a:p>
        </p:txBody>
      </p:sp>
      <p:pic>
        <p:nvPicPr>
          <p:cNvPr id="4" name="Billede 3">
            <a:extLst>
              <a:ext uri="{FF2B5EF4-FFF2-40B4-BE49-F238E27FC236}">
                <a16:creationId xmlns:a16="http://schemas.microsoft.com/office/drawing/2014/main" id="{56EDD839-1BAE-47CE-B677-8FCB7315D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0997" y="5810250"/>
            <a:ext cx="1163982" cy="932400"/>
          </a:xfrm>
          <a:prstGeom prst="rect">
            <a:avLst/>
          </a:prstGeom>
        </p:spPr>
      </p:pic>
      <p:pic>
        <p:nvPicPr>
          <p:cNvPr id="6" name="Billede 5">
            <a:extLst>
              <a:ext uri="{FF2B5EF4-FFF2-40B4-BE49-F238E27FC236}">
                <a16:creationId xmlns:a16="http://schemas.microsoft.com/office/drawing/2014/main" id="{F2B3ACB7-64C2-4699-971E-60038299F31F}"/>
              </a:ext>
            </a:extLst>
          </p:cNvPr>
          <p:cNvPicPr>
            <a:picLocks noChangeAspect="1"/>
          </p:cNvPicPr>
          <p:nvPr/>
        </p:nvPicPr>
        <p:blipFill rotWithShape="1">
          <a:blip r:embed="rId3">
            <a:extLst>
              <a:ext uri="{28A0092B-C50C-407E-A947-70E740481C1C}">
                <a14:useLocalDpi xmlns:a14="http://schemas.microsoft.com/office/drawing/2010/main" val="0"/>
              </a:ext>
            </a:extLst>
          </a:blip>
          <a:srcRect r="1" b="1015"/>
          <a:stretch/>
        </p:blipFill>
        <p:spPr>
          <a:xfrm>
            <a:off x="5821819" y="1537569"/>
            <a:ext cx="6233160" cy="4272681"/>
          </a:xfrm>
          <a:prstGeom prst="rect">
            <a:avLst/>
          </a:prstGeom>
        </p:spPr>
      </p:pic>
      <p:sp>
        <p:nvSpPr>
          <p:cNvPr id="7" name="Rektangel 6">
            <a:extLst>
              <a:ext uri="{FF2B5EF4-FFF2-40B4-BE49-F238E27FC236}">
                <a16:creationId xmlns:a16="http://schemas.microsoft.com/office/drawing/2014/main" id="{7C59F661-5AEF-40CD-A290-D2C5CC9A263D}"/>
              </a:ext>
            </a:extLst>
          </p:cNvPr>
          <p:cNvSpPr/>
          <p:nvPr/>
        </p:nvSpPr>
        <p:spPr>
          <a:xfrm>
            <a:off x="397164" y="1537569"/>
            <a:ext cx="5424655" cy="3570208"/>
          </a:xfrm>
          <a:prstGeom prst="rect">
            <a:avLst/>
          </a:prstGeom>
        </p:spPr>
        <p:txBody>
          <a:bodyPr wrap="square">
            <a:spAutoFit/>
          </a:bodyPr>
          <a:lstStyle/>
          <a:p>
            <a:pPr marL="342900" indent="-342900">
              <a:buFont typeface="Arial" panose="020B0604020202020204" pitchFamily="34" charset="0"/>
              <a:buChar char="•"/>
            </a:pPr>
            <a:r>
              <a:rPr lang="da-DK" sz="2600" dirty="0">
                <a:latin typeface="Arial" panose="020B0604020202020204" pitchFamily="34" charset="0"/>
                <a:cs typeface="Arial" panose="020B0604020202020204" pitchFamily="34" charset="0"/>
              </a:rPr>
              <a:t>Frivillighovedstad 2018 er en fælles øvebane, hvor vi i fællesskab kan afprøve nye veje til velfærd</a:t>
            </a:r>
          </a:p>
          <a:p>
            <a:pPr marL="342900" indent="-342900">
              <a:buFont typeface="Arial" panose="020B0604020202020204" pitchFamily="34" charset="0"/>
              <a:buChar char="•"/>
            </a:pPr>
            <a:endParaRPr lang="da-DK" sz="2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da-DK" sz="2600" dirty="0">
                <a:latin typeface="Arial" panose="020B0604020202020204" pitchFamily="34" charset="0"/>
                <a:cs typeface="Arial" panose="020B0604020202020204" pitchFamily="34" charset="0"/>
              </a:rPr>
              <a:t>En øvelse i, at kommunen ser udad, indad og fremad!</a:t>
            </a:r>
          </a:p>
          <a:p>
            <a:pPr marL="342900" indent="-342900">
              <a:buFont typeface="Arial" panose="020B0604020202020204" pitchFamily="34" charset="0"/>
              <a:buChar char="•"/>
            </a:pPr>
            <a:endParaRPr lang="da-DK" sz="2200" dirty="0"/>
          </a:p>
          <a:p>
            <a:pPr marL="342900" indent="-342900">
              <a:buFont typeface="Arial" panose="020B0604020202020204" pitchFamily="34" charset="0"/>
              <a:buChar char="•"/>
            </a:pPr>
            <a:endParaRPr lang="da-DK" sz="2200" dirty="0"/>
          </a:p>
        </p:txBody>
      </p:sp>
    </p:spTree>
    <p:extLst>
      <p:ext uri="{BB962C8B-B14F-4D97-AF65-F5344CB8AC3E}">
        <p14:creationId xmlns:p14="http://schemas.microsoft.com/office/powerpoint/2010/main" val="808128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74EAB2-0322-4F8D-9894-F1CA0920A945}"/>
              </a:ext>
            </a:extLst>
          </p:cNvPr>
          <p:cNvSpPr>
            <a:spLocks noGrp="1"/>
          </p:cNvSpPr>
          <p:nvPr>
            <p:ph type="title"/>
          </p:nvPr>
        </p:nvSpPr>
        <p:spPr/>
        <p:txBody>
          <a:bodyPr/>
          <a:lstStyle/>
          <a:p>
            <a:r>
              <a:rPr lang="da-DK" dirty="0"/>
              <a:t>Indsigter so far…</a:t>
            </a:r>
          </a:p>
        </p:txBody>
      </p:sp>
      <p:sp>
        <p:nvSpPr>
          <p:cNvPr id="3" name="Pladsholder til indhold 2">
            <a:extLst>
              <a:ext uri="{FF2B5EF4-FFF2-40B4-BE49-F238E27FC236}">
                <a16:creationId xmlns:a16="http://schemas.microsoft.com/office/drawing/2014/main" id="{3D057768-8078-4CA3-9A7B-17DFF51C2FE4}"/>
              </a:ext>
            </a:extLst>
          </p:cNvPr>
          <p:cNvSpPr>
            <a:spLocks noGrp="1"/>
          </p:cNvSpPr>
          <p:nvPr>
            <p:ph idx="1"/>
          </p:nvPr>
        </p:nvSpPr>
        <p:spPr/>
        <p:txBody>
          <a:bodyPr/>
          <a:lstStyle/>
          <a:p>
            <a:r>
              <a:rPr lang="da-DK" dirty="0"/>
              <a:t>Den brændende platform – start med ”</a:t>
            </a:r>
            <a:r>
              <a:rPr lang="da-DK" dirty="0" err="1"/>
              <a:t>hvorfor’et</a:t>
            </a:r>
            <a:r>
              <a:rPr lang="da-DK" dirty="0"/>
              <a:t>” – ikke direkte til ‘hvad’</a:t>
            </a:r>
          </a:p>
          <a:p>
            <a:r>
              <a:rPr lang="da-DK" dirty="0"/>
              <a:t>Dialog – begreber – tillid – sprog – åbenhed – synlighed – succesdeling – opmærksomhed – politik</a:t>
            </a:r>
          </a:p>
          <a:p>
            <a:r>
              <a:rPr lang="da-DK" dirty="0"/>
              <a:t>Ejerskab! Fra alle</a:t>
            </a:r>
          </a:p>
          <a:p>
            <a:r>
              <a:rPr lang="da-DK" dirty="0"/>
              <a:t>Tillid – invester i den sociale kapital</a:t>
            </a:r>
          </a:p>
          <a:p>
            <a:r>
              <a:rPr lang="da-DK" dirty="0" err="1"/>
              <a:t>Retænk</a:t>
            </a:r>
            <a:r>
              <a:rPr lang="da-DK" dirty="0"/>
              <a:t> roller og opgaver</a:t>
            </a:r>
          </a:p>
          <a:p>
            <a:r>
              <a:rPr lang="da-DK" dirty="0"/>
              <a:t>Få tågen til at lette – tegn landkortet</a:t>
            </a:r>
          </a:p>
          <a:p>
            <a:endParaRPr lang="da-DK" dirty="0"/>
          </a:p>
          <a:p>
            <a:endParaRPr lang="da-DK" dirty="0"/>
          </a:p>
          <a:p>
            <a:endParaRPr lang="da-DK" dirty="0"/>
          </a:p>
        </p:txBody>
      </p:sp>
    </p:spTree>
    <p:extLst>
      <p:ext uri="{BB962C8B-B14F-4D97-AF65-F5344CB8AC3E}">
        <p14:creationId xmlns:p14="http://schemas.microsoft.com/office/powerpoint/2010/main" val="815024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Vi (I) skal…</a:t>
            </a:r>
          </a:p>
        </p:txBody>
      </p:sp>
      <p:sp>
        <p:nvSpPr>
          <p:cNvPr id="3" name="Pladsholder til indhold 2"/>
          <p:cNvSpPr>
            <a:spLocks noGrp="1"/>
          </p:cNvSpPr>
          <p:nvPr>
            <p:ph idx="1"/>
          </p:nvPr>
        </p:nvSpPr>
        <p:spPr/>
        <p:txBody>
          <a:bodyPr/>
          <a:lstStyle/>
          <a:p>
            <a:r>
              <a:rPr lang="da-DK" dirty="0"/>
              <a:t>Udfordre hinanden på, hvad der er </a:t>
            </a:r>
            <a:r>
              <a:rPr lang="da-DK" sz="4000" b="1" dirty="0">
                <a:solidFill>
                  <a:schemeClr val="accent3">
                    <a:lumMod val="60000"/>
                    <a:lumOff val="40000"/>
                  </a:schemeClr>
                </a:solidFill>
              </a:rPr>
              <a:t>fremmende</a:t>
            </a:r>
            <a:r>
              <a:rPr lang="da-DK" dirty="0"/>
              <a:t> for høj handlingskapacitet hos den enkelte og høj </a:t>
            </a:r>
            <a:r>
              <a:rPr lang="da-DK" sz="4000" b="1" dirty="0" err="1">
                <a:solidFill>
                  <a:schemeClr val="accent3">
                    <a:lumMod val="60000"/>
                    <a:lumOff val="40000"/>
                  </a:schemeClr>
                </a:solidFill>
              </a:rPr>
              <a:t>samskabelse</a:t>
            </a:r>
            <a:r>
              <a:rPr lang="da-DK" dirty="0"/>
              <a:t> om velfærdsopgaverne.</a:t>
            </a:r>
          </a:p>
          <a:p>
            <a:endParaRPr lang="da-DK" dirty="0"/>
          </a:p>
          <a:p>
            <a:r>
              <a:rPr lang="da-DK" dirty="0"/>
              <a:t>Finde ud af hvornår og hvordan ’systemet’ bedst giver plads til mennesket - og hvordan ’systemet’ arbejder med begreber som </a:t>
            </a:r>
            <a:r>
              <a:rPr lang="da-DK" sz="4000" b="1" dirty="0">
                <a:solidFill>
                  <a:schemeClr val="accent3">
                    <a:lumMod val="60000"/>
                    <a:lumOff val="40000"/>
                  </a:schemeClr>
                </a:solidFill>
              </a:rPr>
              <a:t>relationer</a:t>
            </a:r>
            <a:r>
              <a:rPr lang="da-DK" b="1" dirty="0">
                <a:solidFill>
                  <a:schemeClr val="accent3">
                    <a:lumMod val="60000"/>
                    <a:lumOff val="40000"/>
                  </a:schemeClr>
                </a:solidFill>
              </a:rPr>
              <a:t> </a:t>
            </a:r>
            <a:r>
              <a:rPr lang="da-DK" dirty="0"/>
              <a:t>og </a:t>
            </a:r>
            <a:r>
              <a:rPr lang="da-DK" sz="4000" b="1" dirty="0">
                <a:solidFill>
                  <a:schemeClr val="accent3">
                    <a:lumMod val="60000"/>
                    <a:lumOff val="40000"/>
                  </a:schemeClr>
                </a:solidFill>
              </a:rPr>
              <a:t>tillid</a:t>
            </a:r>
            <a:r>
              <a:rPr lang="da-DK" dirty="0"/>
              <a:t> i en faglig verden?</a:t>
            </a:r>
            <a:br>
              <a:rPr lang="da-DK" dirty="0"/>
            </a:br>
            <a:endParaRPr lang="da-DK" dirty="0"/>
          </a:p>
        </p:txBody>
      </p:sp>
    </p:spTree>
    <p:extLst>
      <p:ext uri="{BB962C8B-B14F-4D97-AF65-F5344CB8AC3E}">
        <p14:creationId xmlns:p14="http://schemas.microsoft.com/office/powerpoint/2010/main" val="3089281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6A9E0C5-7D77-412E-BF3C-42842C6B5C4F}"/>
              </a:ext>
            </a:extLst>
          </p:cNvPr>
          <p:cNvSpPr/>
          <p:nvPr/>
        </p:nvSpPr>
        <p:spPr>
          <a:xfrm flipH="1">
            <a:off x="12191999" y="0"/>
            <a:ext cx="457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600" b="0" i="0" u="none" strike="noStrike" kern="1200" cap="none" spc="0" normalizeH="0" baseline="0" noProof="0">
              <a:ln>
                <a:noFill/>
              </a:ln>
              <a:solidFill>
                <a:srgbClr val="FFFFFF"/>
              </a:solidFill>
              <a:effectLst/>
              <a:uLnTx/>
              <a:uFillTx/>
              <a:latin typeface="Arial"/>
              <a:ea typeface="+mn-ea"/>
              <a:cs typeface="+mn-cs"/>
            </a:endParaRPr>
          </a:p>
        </p:txBody>
      </p:sp>
      <p:sp>
        <p:nvSpPr>
          <p:cNvPr id="2" name="Titel 1">
            <a:extLst>
              <a:ext uri="{FF2B5EF4-FFF2-40B4-BE49-F238E27FC236}">
                <a16:creationId xmlns:a16="http://schemas.microsoft.com/office/drawing/2014/main" id="{8AB76ADB-8071-41DA-968A-852F93F60879}"/>
              </a:ext>
            </a:extLst>
          </p:cNvPr>
          <p:cNvSpPr>
            <a:spLocks noGrp="1"/>
          </p:cNvSpPr>
          <p:nvPr>
            <p:ph type="title"/>
          </p:nvPr>
        </p:nvSpPr>
        <p:spPr>
          <a:xfrm>
            <a:off x="562361" y="-20680"/>
            <a:ext cx="8918278" cy="1325563"/>
          </a:xfrm>
        </p:spPr>
        <p:txBody>
          <a:bodyPr>
            <a:normAutofit/>
          </a:bodyPr>
          <a:lstStyle/>
          <a:p>
            <a:r>
              <a:rPr lang="da-DK" sz="3200" dirty="0">
                <a:solidFill>
                  <a:schemeClr val="bg1"/>
                </a:solidFill>
              </a:rPr>
              <a:t>Samskabelse og Frivillighed</a:t>
            </a:r>
          </a:p>
        </p:txBody>
      </p:sp>
      <p:sp>
        <p:nvSpPr>
          <p:cNvPr id="3" name="Pladsholder til indhold 2">
            <a:extLst>
              <a:ext uri="{FF2B5EF4-FFF2-40B4-BE49-F238E27FC236}">
                <a16:creationId xmlns:a16="http://schemas.microsoft.com/office/drawing/2014/main" id="{CF90142F-F09B-420B-9E72-83DD5119461A}"/>
              </a:ext>
            </a:extLst>
          </p:cNvPr>
          <p:cNvSpPr>
            <a:spLocks noGrp="1"/>
          </p:cNvSpPr>
          <p:nvPr>
            <p:ph idx="1"/>
          </p:nvPr>
        </p:nvSpPr>
        <p:spPr>
          <a:xfrm>
            <a:off x="588142" y="1340768"/>
            <a:ext cx="8967810" cy="5256584"/>
          </a:xfrm>
        </p:spPr>
        <p:txBody>
          <a:bodyPr anchor="ctr">
            <a:normAutofit fontScale="92500" lnSpcReduction="20000"/>
          </a:bodyPr>
          <a:lstStyle/>
          <a:p>
            <a:pPr marL="0" indent="0">
              <a:lnSpc>
                <a:spcPct val="100000"/>
              </a:lnSpc>
              <a:buNone/>
            </a:pPr>
            <a:r>
              <a:rPr lang="da-DK" sz="2400" i="1" dirty="0"/>
              <a:t>Frivillighed og myndighed rummer en snitflade til faglighed: der er et dilemma imellem det frivillige kan ind i velfærdsopgaver ”de ikke betalte relationer” og så det at frivillig netop er frivillige og ikke har fagligheden – glidning der giver fraværet af fagligt uddannet medarbejdere og manglende socialt tilsyn? Og så kan det gå grueligt galt….</a:t>
            </a:r>
          </a:p>
          <a:p>
            <a:pPr marL="0" indent="0">
              <a:lnSpc>
                <a:spcPct val="100000"/>
              </a:lnSpc>
              <a:buNone/>
            </a:pPr>
            <a:endParaRPr lang="da-DK" sz="2400" i="1" dirty="0"/>
          </a:p>
          <a:p>
            <a:pPr marL="0" indent="0">
              <a:lnSpc>
                <a:spcPct val="100000"/>
              </a:lnSpc>
              <a:buNone/>
            </a:pPr>
            <a:r>
              <a:rPr lang="da-DK" sz="2400" i="1" dirty="0"/>
              <a:t>Myndighed rimer på service-, sundheds- og forvaltningslov = det lovgivningsmæssige/administrative grundlag, som kommunen træffer sine afgørelser på </a:t>
            </a:r>
          </a:p>
          <a:p>
            <a:pPr marL="0" indent="0">
              <a:lnSpc>
                <a:spcPct val="100000"/>
              </a:lnSpc>
              <a:buNone/>
            </a:pPr>
            <a:r>
              <a:rPr lang="da-DK" sz="2400" i="1" dirty="0"/>
              <a:t>= Mens frivilligområdet skriger det på </a:t>
            </a:r>
            <a:r>
              <a:rPr lang="da-DK" sz="2400" i="1" dirty="0" err="1"/>
              <a:t>gentænktning</a:t>
            </a:r>
            <a:r>
              <a:rPr lang="da-DK" sz="2400" i="1" dirty="0"/>
              <a:t> (beskæftigelsesforvaltningen, økonomiske støttestrukturer og tildelingsprincipper, dokumentation)</a:t>
            </a:r>
          </a:p>
          <a:p>
            <a:pPr marL="0" indent="0">
              <a:lnSpc>
                <a:spcPct val="100000"/>
              </a:lnSpc>
              <a:buNone/>
            </a:pPr>
            <a:r>
              <a:rPr lang="da-DK" sz="2400" i="1" dirty="0"/>
              <a:t>- De ufrivilligt frivillige? Måske de pårørende – skal der findes en ”pårørendepligt” og er den i modsætningsforhold til vores velfærdsstatsmodel, der netop handler om, at alle får den hjælp de har brug for og ikke skal være afhængige af velgørenhed, almisser, familier eller fattiggården?</a:t>
            </a:r>
          </a:p>
          <a:p>
            <a:pPr marL="0" indent="0">
              <a:lnSpc>
                <a:spcPct val="100000"/>
              </a:lnSpc>
              <a:buNone/>
            </a:pPr>
            <a:endParaRPr lang="da-DK" sz="2400" i="1" dirty="0"/>
          </a:p>
          <a:p>
            <a:pPr marL="0" indent="0">
              <a:lnSpc>
                <a:spcPct val="100000"/>
              </a:lnSpc>
              <a:buNone/>
            </a:pPr>
            <a:endParaRPr lang="da-DK" sz="2400" i="1" dirty="0"/>
          </a:p>
        </p:txBody>
      </p:sp>
      <p:sp>
        <p:nvSpPr>
          <p:cNvPr id="4" name="Ellipse 3">
            <a:extLst>
              <a:ext uri="{FF2B5EF4-FFF2-40B4-BE49-F238E27FC236}">
                <a16:creationId xmlns:a16="http://schemas.microsoft.com/office/drawing/2014/main" id="{1EDACCA7-4E45-41F9-B74F-D5487BFD7E43}"/>
              </a:ext>
            </a:extLst>
          </p:cNvPr>
          <p:cNvSpPr/>
          <p:nvPr/>
        </p:nvSpPr>
        <p:spPr>
          <a:xfrm>
            <a:off x="8981864" y="2456892"/>
            <a:ext cx="2005136" cy="194421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6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2" descr="Frivillig_Aarhus_2018_logo">
            <a:extLst>
              <a:ext uri="{FF2B5EF4-FFF2-40B4-BE49-F238E27FC236}">
                <a16:creationId xmlns:a16="http://schemas.microsoft.com/office/drawing/2014/main" id="{E2265D3B-AC1B-453D-B8B0-0C51BE66BD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555952" y="2857501"/>
            <a:ext cx="859068" cy="11429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9">
            <a:extLst>
              <a:ext uri="{FF2B5EF4-FFF2-40B4-BE49-F238E27FC236}">
                <a16:creationId xmlns:a16="http://schemas.microsoft.com/office/drawing/2014/main" id="{42EA1A8A-4F9E-457D-BD12-853D97C113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08568" y="5636086"/>
            <a:ext cx="983432" cy="1233759"/>
          </a:xfrm>
          <a:prstGeom prst="rect">
            <a:avLst/>
          </a:prstGeom>
        </p:spPr>
      </p:pic>
      <p:sp>
        <p:nvSpPr>
          <p:cNvPr id="6" name="Pladsholder til slidenummer 5">
            <a:extLst>
              <a:ext uri="{FF2B5EF4-FFF2-40B4-BE49-F238E27FC236}">
                <a16:creationId xmlns:a16="http://schemas.microsoft.com/office/drawing/2014/main" id="{A0FF36EA-992E-42AE-9C2D-36EF85DF318B}"/>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6475A5B-B0EB-431C-A5E8-9992B2CFE058}" type="slidenum">
              <a:rPr kumimoji="0" lang="da-DK" sz="16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da-DK" sz="1600" b="0" i="0" u="none" strike="noStrike" kern="1200" cap="none" spc="0" normalizeH="0" baseline="0" noProof="0">
              <a:ln>
                <a:noFill/>
              </a:ln>
              <a:solidFill>
                <a:srgbClr val="FFFFFF"/>
              </a:solidFill>
              <a:effectLst/>
              <a:uLnTx/>
              <a:uFillTx/>
              <a:latin typeface="Arial" charset="0"/>
              <a:ea typeface="+mn-ea"/>
              <a:cs typeface="+mn-cs"/>
            </a:endParaRPr>
          </a:p>
        </p:txBody>
      </p:sp>
      <p:sp>
        <p:nvSpPr>
          <p:cNvPr id="9" name="Titel 1">
            <a:extLst>
              <a:ext uri="{FF2B5EF4-FFF2-40B4-BE49-F238E27FC236}">
                <a16:creationId xmlns:a16="http://schemas.microsoft.com/office/drawing/2014/main" id="{42FE340A-C405-4355-A8E1-1CEBC42DC000}"/>
              </a:ext>
            </a:extLst>
          </p:cNvPr>
          <p:cNvSpPr txBox="1">
            <a:spLocks/>
          </p:cNvSpPr>
          <p:nvPr/>
        </p:nvSpPr>
        <p:spPr>
          <a:xfrm>
            <a:off x="763770" y="993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dirty="0"/>
              <a:t>Dilemmaland…</a:t>
            </a:r>
          </a:p>
        </p:txBody>
      </p:sp>
    </p:spTree>
    <p:extLst>
      <p:ext uri="{BB962C8B-B14F-4D97-AF65-F5344CB8AC3E}">
        <p14:creationId xmlns:p14="http://schemas.microsoft.com/office/powerpoint/2010/main" val="2089698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6A9E0C5-7D77-412E-BF3C-42842C6B5C4F}"/>
              </a:ext>
            </a:extLst>
          </p:cNvPr>
          <p:cNvSpPr/>
          <p:nvPr/>
        </p:nvSpPr>
        <p:spPr>
          <a:xfrm flipH="1">
            <a:off x="12191999" y="0"/>
            <a:ext cx="457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600" b="0" i="0" u="none" strike="noStrike" kern="1200" cap="none" spc="0" normalizeH="0" baseline="0" noProof="0">
              <a:ln>
                <a:noFill/>
              </a:ln>
              <a:solidFill>
                <a:srgbClr val="FFFFFF"/>
              </a:solidFill>
              <a:effectLst/>
              <a:uLnTx/>
              <a:uFillTx/>
              <a:latin typeface="Arial"/>
              <a:ea typeface="+mn-ea"/>
              <a:cs typeface="+mn-cs"/>
            </a:endParaRPr>
          </a:p>
        </p:txBody>
      </p:sp>
      <p:sp>
        <p:nvSpPr>
          <p:cNvPr id="2" name="Titel 1">
            <a:extLst>
              <a:ext uri="{FF2B5EF4-FFF2-40B4-BE49-F238E27FC236}">
                <a16:creationId xmlns:a16="http://schemas.microsoft.com/office/drawing/2014/main" id="{8AB76ADB-8071-41DA-968A-852F93F60879}"/>
              </a:ext>
            </a:extLst>
          </p:cNvPr>
          <p:cNvSpPr>
            <a:spLocks noGrp="1"/>
          </p:cNvSpPr>
          <p:nvPr>
            <p:ph type="title"/>
          </p:nvPr>
        </p:nvSpPr>
        <p:spPr>
          <a:xfrm>
            <a:off x="562361" y="-20680"/>
            <a:ext cx="8918278" cy="1325563"/>
          </a:xfrm>
        </p:spPr>
        <p:txBody>
          <a:bodyPr>
            <a:normAutofit/>
          </a:bodyPr>
          <a:lstStyle/>
          <a:p>
            <a:endParaRPr lang="da-DK" sz="3200" dirty="0">
              <a:solidFill>
                <a:schemeClr val="bg1"/>
              </a:solidFill>
            </a:endParaRPr>
          </a:p>
        </p:txBody>
      </p:sp>
      <p:sp>
        <p:nvSpPr>
          <p:cNvPr id="3" name="Pladsholder til indhold 2">
            <a:extLst>
              <a:ext uri="{FF2B5EF4-FFF2-40B4-BE49-F238E27FC236}">
                <a16:creationId xmlns:a16="http://schemas.microsoft.com/office/drawing/2014/main" id="{CF90142F-F09B-420B-9E72-83DD5119461A}"/>
              </a:ext>
            </a:extLst>
          </p:cNvPr>
          <p:cNvSpPr>
            <a:spLocks noGrp="1"/>
          </p:cNvSpPr>
          <p:nvPr>
            <p:ph idx="1"/>
          </p:nvPr>
        </p:nvSpPr>
        <p:spPr>
          <a:xfrm>
            <a:off x="588142" y="1340768"/>
            <a:ext cx="8704714" cy="5256584"/>
          </a:xfrm>
        </p:spPr>
        <p:txBody>
          <a:bodyPr anchor="ctr">
            <a:normAutofit fontScale="62500" lnSpcReduction="20000"/>
          </a:bodyPr>
          <a:lstStyle/>
          <a:p>
            <a:pPr marL="0" indent="0">
              <a:lnSpc>
                <a:spcPct val="100000"/>
              </a:lnSpc>
              <a:buNone/>
            </a:pPr>
            <a:r>
              <a:rPr lang="da-DK" sz="2400" i="1" dirty="0"/>
              <a:t>Styring af frivillighed: I sig selv et paradoks – hvordan styrer man noget, der skal være frivilligt og hvem har retten til det – de pointe om armslængde og kærlig omfavnelse har særligt sin berettigelse her kombineret med et dilemma i, at hvad nu hvis netop det, at vi ikke har ”spændt de frivillige fællesskaber” for en velfærdsdagsorden er det, der gør, at de kan det de kan. </a:t>
            </a:r>
          </a:p>
          <a:p>
            <a:pPr marL="0" indent="0">
              <a:lnSpc>
                <a:spcPct val="100000"/>
              </a:lnSpc>
              <a:buNone/>
            </a:pPr>
            <a:r>
              <a:rPr lang="da-DK" sz="2400" i="1" dirty="0"/>
              <a:t>Hvad nu hvis vi i vores styring (=målfastsættelse, realisering af ressourcer mv) netop kvæler styrken i det frivillige – godt eks er at unge på kant gerne vil være en del af fællesskaber, der handler om de ting som alle andre unge gerne vil og ikke om, at de er ensomme, psykisk sårbare eller på kant. </a:t>
            </a:r>
          </a:p>
          <a:p>
            <a:pPr marL="0" indent="0">
              <a:lnSpc>
                <a:spcPct val="100000"/>
              </a:lnSpc>
              <a:buNone/>
            </a:pPr>
            <a:r>
              <a:rPr lang="da-DK" sz="2400" i="1" dirty="0"/>
              <a:t>Eller når vi sætter </a:t>
            </a:r>
            <a:r>
              <a:rPr lang="da-DK" sz="2400" i="1" dirty="0" err="1"/>
              <a:t>idræftforeningerne</a:t>
            </a:r>
            <a:r>
              <a:rPr lang="da-DK" sz="2400" i="1" dirty="0"/>
              <a:t> for diabetesforebyggelse skal vi huske, at dem der er i idrætsforeningerne er der, fordi det er sjovt og giver mening ikke fordi de tænker på, at de skal undgå at få diabetes – nedenfor et par citater vi lige har fået, der siger noget om, hvorfor folk er frivillig i 1900:</a:t>
            </a:r>
          </a:p>
          <a:p>
            <a:pPr marL="0" indent="0">
              <a:lnSpc>
                <a:spcPct val="100000"/>
              </a:lnSpc>
              <a:buNone/>
            </a:pPr>
            <a:endParaRPr lang="da-DK" sz="2400" i="1" dirty="0"/>
          </a:p>
          <a:p>
            <a:pPr marL="0" indent="0">
              <a:lnSpc>
                <a:spcPct val="100000"/>
              </a:lnSpc>
              <a:buNone/>
            </a:pPr>
            <a:r>
              <a:rPr lang="da-DK" sz="2400" i="1" dirty="0"/>
              <a:t>Jeg laver ofte frivilligt arbejde både som træner og andet, fordi jeg mener, det er vigtigt i en forening, at alle trækker på samme hammel. Det er skønt at se, når medlemmer i en klub yder en indsats, så andre kan få glæde af det.  ‪</a:t>
            </a:r>
          </a:p>
          <a:p>
            <a:pPr marL="0" indent="0">
              <a:lnSpc>
                <a:spcPct val="100000"/>
              </a:lnSpc>
              <a:buNone/>
            </a:pPr>
            <a:r>
              <a:rPr lang="da-DK" sz="2400" i="1" dirty="0"/>
              <a:t>‪- Jeg er frivillig fordi det giver energi at løfte i flok, og det er fedt når man kan mærke at man er med til at gøre en forskel. </a:t>
            </a:r>
          </a:p>
          <a:p>
            <a:pPr marL="0" indent="0">
              <a:lnSpc>
                <a:spcPct val="100000"/>
              </a:lnSpc>
              <a:buNone/>
            </a:pPr>
            <a:r>
              <a:rPr lang="da-DK" sz="2400" i="1" dirty="0"/>
              <a:t>- Jeg er også frivillig i forbindelse med Royal Run - skal dele startnumre ud søndag og stå i kaffevogn mandag  ‪😀 Jeg laver mange </a:t>
            </a:r>
            <a:r>
              <a:rPr lang="da-DK" sz="2400" i="1" dirty="0" err="1"/>
              <a:t>frivlligopgaver</a:t>
            </a:r>
            <a:r>
              <a:rPr lang="da-DK" sz="2400" i="1" dirty="0"/>
              <a:t> i Aarhus 1900 - det er mit 2. hjem. Det giver mig energi at tilbyde mine kompetencer være sammen med andre engagerede medlemmer; det er fedt at ved med til at løfte forskellige opgaver, mens vi sammen bygger en stærk klub, styrker mangfoldigheden og får nye oplevelser i flok  </a:t>
            </a:r>
          </a:p>
        </p:txBody>
      </p:sp>
      <p:sp>
        <p:nvSpPr>
          <p:cNvPr id="4" name="Ellipse 3">
            <a:extLst>
              <a:ext uri="{FF2B5EF4-FFF2-40B4-BE49-F238E27FC236}">
                <a16:creationId xmlns:a16="http://schemas.microsoft.com/office/drawing/2014/main" id="{1EDACCA7-4E45-41F9-B74F-D5487BFD7E43}"/>
              </a:ext>
            </a:extLst>
          </p:cNvPr>
          <p:cNvSpPr/>
          <p:nvPr/>
        </p:nvSpPr>
        <p:spPr>
          <a:xfrm>
            <a:off x="8981864" y="2456892"/>
            <a:ext cx="2005136" cy="194421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a-DK" sz="16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2" descr="Frivillig_Aarhus_2018_logo">
            <a:extLst>
              <a:ext uri="{FF2B5EF4-FFF2-40B4-BE49-F238E27FC236}">
                <a16:creationId xmlns:a16="http://schemas.microsoft.com/office/drawing/2014/main" id="{E2265D3B-AC1B-453D-B8B0-0C51BE66BD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555952" y="2857501"/>
            <a:ext cx="859068" cy="11429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9">
            <a:extLst>
              <a:ext uri="{FF2B5EF4-FFF2-40B4-BE49-F238E27FC236}">
                <a16:creationId xmlns:a16="http://schemas.microsoft.com/office/drawing/2014/main" id="{42EA1A8A-4F9E-457D-BD12-853D97C113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08568" y="5636086"/>
            <a:ext cx="983432" cy="1233759"/>
          </a:xfrm>
          <a:prstGeom prst="rect">
            <a:avLst/>
          </a:prstGeom>
        </p:spPr>
      </p:pic>
      <p:sp>
        <p:nvSpPr>
          <p:cNvPr id="6" name="Pladsholder til slidenummer 5">
            <a:extLst>
              <a:ext uri="{FF2B5EF4-FFF2-40B4-BE49-F238E27FC236}">
                <a16:creationId xmlns:a16="http://schemas.microsoft.com/office/drawing/2014/main" id="{A0FF36EA-992E-42AE-9C2D-36EF85DF318B}"/>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6475A5B-B0EB-431C-A5E8-9992B2CFE058}" type="slidenum">
              <a:rPr kumimoji="0" lang="da-DK" sz="16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da-DK" sz="1600" b="0" i="0" u="none" strike="noStrike" kern="1200" cap="none" spc="0" normalizeH="0" baseline="0" noProof="0">
              <a:ln>
                <a:noFill/>
              </a:ln>
              <a:solidFill>
                <a:srgbClr val="FFFFFF"/>
              </a:solidFill>
              <a:effectLst/>
              <a:uLnTx/>
              <a:uFillTx/>
              <a:latin typeface="Arial" charset="0"/>
              <a:ea typeface="+mn-ea"/>
              <a:cs typeface="+mn-cs"/>
            </a:endParaRPr>
          </a:p>
        </p:txBody>
      </p:sp>
      <p:sp>
        <p:nvSpPr>
          <p:cNvPr id="9" name="Titel 1">
            <a:extLst>
              <a:ext uri="{FF2B5EF4-FFF2-40B4-BE49-F238E27FC236}">
                <a16:creationId xmlns:a16="http://schemas.microsoft.com/office/drawing/2014/main" id="{F00244C3-ADCF-43BF-A49A-622761B3836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dirty="0"/>
              <a:t>Dilemmaland II</a:t>
            </a:r>
          </a:p>
        </p:txBody>
      </p:sp>
    </p:spTree>
    <p:extLst>
      <p:ext uri="{BB962C8B-B14F-4D97-AF65-F5344CB8AC3E}">
        <p14:creationId xmlns:p14="http://schemas.microsoft.com/office/powerpoint/2010/main" val="4268716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2AA5627B-0863-42C8-A006-B3E834C643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20" r="4924" b="-1"/>
          <a:stretch/>
        </p:blipFill>
        <p:spPr>
          <a:xfrm>
            <a:off x="20" y="10"/>
            <a:ext cx="12191980" cy="6857990"/>
          </a:xfrm>
          <a:prstGeom prst="rect">
            <a:avLst/>
          </a:prstGeom>
        </p:spPr>
      </p:pic>
    </p:spTree>
    <p:extLst>
      <p:ext uri="{BB962C8B-B14F-4D97-AF65-F5344CB8AC3E}">
        <p14:creationId xmlns:p14="http://schemas.microsoft.com/office/powerpoint/2010/main" val="2011677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C8B0-0905-4ED9-AA51-DB1626C28F98}"/>
              </a:ext>
            </a:extLst>
          </p:cNvPr>
          <p:cNvSpPr>
            <a:spLocks noGrp="1"/>
          </p:cNvSpPr>
          <p:nvPr>
            <p:ph type="title"/>
          </p:nvPr>
        </p:nvSpPr>
        <p:spPr/>
        <p:txBody>
          <a:bodyPr/>
          <a:lstStyle/>
          <a:p>
            <a:r>
              <a:rPr lang="da-DK" dirty="0"/>
              <a:t>Så … Fremtidens velfærd… hvem løser den?</a:t>
            </a:r>
          </a:p>
        </p:txBody>
      </p:sp>
      <p:sp>
        <p:nvSpPr>
          <p:cNvPr id="3" name="Pladsholder til indhold 2">
            <a:extLst>
              <a:ext uri="{FF2B5EF4-FFF2-40B4-BE49-F238E27FC236}">
                <a16:creationId xmlns:a16="http://schemas.microsoft.com/office/drawing/2014/main" id="{5DFDC3F4-58E5-440D-BD50-33364168F1D7}"/>
              </a:ext>
            </a:extLst>
          </p:cNvPr>
          <p:cNvSpPr>
            <a:spLocks noGrp="1"/>
          </p:cNvSpPr>
          <p:nvPr>
            <p:ph idx="1"/>
          </p:nvPr>
        </p:nvSpPr>
        <p:spPr/>
        <p:txBody>
          <a:bodyPr>
            <a:normAutofit fontScale="55000" lnSpcReduction="20000"/>
          </a:bodyPr>
          <a:lstStyle/>
          <a:p>
            <a:pPr lvl="1"/>
            <a:endParaRPr lang="da-DK" dirty="0"/>
          </a:p>
          <a:p>
            <a:pPr marL="457200" lvl="1" indent="0">
              <a:buNone/>
            </a:pPr>
            <a:r>
              <a:rPr lang="da-DK" dirty="0"/>
              <a:t>Løsninger:</a:t>
            </a:r>
          </a:p>
          <a:p>
            <a:pPr lvl="1"/>
            <a:r>
              <a:rPr lang="da-DK" dirty="0"/>
              <a:t>Frivillige</a:t>
            </a:r>
          </a:p>
          <a:p>
            <a:pPr lvl="1"/>
            <a:r>
              <a:rPr lang="da-DK" dirty="0"/>
              <a:t>Robotter? Teknologier?</a:t>
            </a:r>
          </a:p>
          <a:p>
            <a:pPr lvl="1"/>
            <a:r>
              <a:rPr lang="da-DK" dirty="0"/>
              <a:t>….Og knald god offentlig forvaltning</a:t>
            </a:r>
          </a:p>
          <a:p>
            <a:pPr lvl="1"/>
            <a:endParaRPr lang="da-DK" dirty="0"/>
          </a:p>
          <a:p>
            <a:r>
              <a:rPr lang="da-DK" dirty="0"/>
              <a:t>Udfordringen:</a:t>
            </a:r>
          </a:p>
          <a:p>
            <a:pPr lvl="1"/>
            <a:r>
              <a:rPr lang="da-DK" dirty="0"/>
              <a:t>Når de frivillige bliver vagthund…</a:t>
            </a:r>
          </a:p>
          <a:p>
            <a:pPr lvl="1"/>
            <a:r>
              <a:rPr lang="da-DK" dirty="0"/>
              <a:t>Når myndigheden ikke er i verdens klasse</a:t>
            </a:r>
          </a:p>
          <a:p>
            <a:pPr marL="457200" lvl="1" indent="0">
              <a:buNone/>
            </a:pPr>
            <a:endParaRPr lang="da-DK" dirty="0"/>
          </a:p>
          <a:p>
            <a:pPr marL="457200" lvl="1" indent="0">
              <a:buNone/>
            </a:pPr>
            <a:r>
              <a:rPr lang="da-DK" b="1" dirty="0"/>
              <a:t>For hvad sker der så?</a:t>
            </a:r>
          </a:p>
          <a:p>
            <a:pPr lvl="1"/>
            <a:r>
              <a:rPr lang="da-DK" dirty="0"/>
              <a:t>`Mix up i roller og det vi hver især er gode til</a:t>
            </a:r>
          </a:p>
          <a:p>
            <a:pPr marL="457200" lvl="1" indent="0">
              <a:buNone/>
            </a:pPr>
            <a:endParaRPr lang="da-DK" dirty="0"/>
          </a:p>
          <a:p>
            <a:pPr marL="457200" lvl="1" indent="0">
              <a:buNone/>
            </a:pPr>
            <a:r>
              <a:rPr lang="da-DK" b="1" dirty="0"/>
              <a:t>Hvad er løsningen?</a:t>
            </a:r>
          </a:p>
          <a:p>
            <a:pPr lvl="1"/>
            <a:r>
              <a:rPr lang="da-DK" dirty="0"/>
              <a:t>Et stærkt civilsamfund</a:t>
            </a:r>
          </a:p>
          <a:p>
            <a:pPr lvl="1"/>
            <a:r>
              <a:rPr lang="da-DK" dirty="0"/>
              <a:t>Klarhed - Væk med gråzoner</a:t>
            </a:r>
          </a:p>
          <a:p>
            <a:pPr lvl="1"/>
            <a:r>
              <a:rPr lang="da-DK" dirty="0"/>
              <a:t>Fælles begreber – og dialog</a:t>
            </a:r>
          </a:p>
          <a:p>
            <a:pPr lvl="1"/>
            <a:r>
              <a:rPr lang="da-DK" dirty="0"/>
              <a:t>Forskning og effekt</a:t>
            </a:r>
          </a:p>
          <a:p>
            <a:pPr lvl="1"/>
            <a:r>
              <a:rPr lang="da-DK" dirty="0" err="1"/>
              <a:t>Retænkning</a:t>
            </a:r>
            <a:r>
              <a:rPr lang="da-DK" dirty="0"/>
              <a:t> af kommunens – og andres roller – OG opgaver</a:t>
            </a:r>
          </a:p>
          <a:p>
            <a:pPr lvl="1"/>
            <a:endParaRPr lang="da-DK" dirty="0"/>
          </a:p>
          <a:p>
            <a:pPr lvl="1"/>
            <a:endParaRPr lang="da-DK" dirty="0"/>
          </a:p>
          <a:p>
            <a:pPr lvl="1"/>
            <a:endParaRPr lang="da-DK" dirty="0"/>
          </a:p>
          <a:p>
            <a:pPr lvl="1"/>
            <a:endParaRPr lang="da-DK" dirty="0"/>
          </a:p>
        </p:txBody>
      </p:sp>
    </p:spTree>
    <p:extLst>
      <p:ext uri="{BB962C8B-B14F-4D97-AF65-F5344CB8AC3E}">
        <p14:creationId xmlns:p14="http://schemas.microsoft.com/office/powerpoint/2010/main" val="1965610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srcRect/>
          <a:stretch>
            <a:fillRect/>
          </a:stretch>
        </p:blipFill>
        <p:spPr bwMode="auto">
          <a:xfrm>
            <a:off x="2063552" y="692696"/>
            <a:ext cx="8172400" cy="5446178"/>
          </a:xfrm>
          <a:prstGeom prst="rect">
            <a:avLst/>
          </a:prstGeom>
          <a:noFill/>
          <a:ln w="9525">
            <a:noFill/>
            <a:miter lim="800000"/>
            <a:headEnd/>
            <a:tailEnd/>
          </a:ln>
        </p:spPr>
      </p:pic>
      <p:sp>
        <p:nvSpPr>
          <p:cNvPr id="39937" name="Pladsholder til indhold 2"/>
          <p:cNvSpPr>
            <a:spLocks noGrp="1"/>
          </p:cNvSpPr>
          <p:nvPr>
            <p:ph idx="1"/>
          </p:nvPr>
        </p:nvSpPr>
        <p:spPr/>
        <p:txBody>
          <a:bodyPr/>
          <a:lstStyle/>
          <a:p>
            <a:pPr eaLnBrk="1" hangingPunct="1"/>
            <a:endParaRPr lang="da-DK" dirty="0">
              <a:latin typeface="Arial" charset="0"/>
              <a:cs typeface="Arial" charset="0"/>
            </a:endParaRPr>
          </a:p>
          <a:p>
            <a:pPr eaLnBrk="1" hangingPunct="1"/>
            <a:endParaRPr lang="da-DK" dirty="0">
              <a:latin typeface="Arial" charset="0"/>
              <a:cs typeface="Arial" charset="0"/>
            </a:endParaRPr>
          </a:p>
          <a:p>
            <a:pPr lvl="3" eaLnBrk="1" hangingPunct="1">
              <a:buFont typeface="Arial" charset="0"/>
              <a:buNone/>
            </a:pPr>
            <a:endParaRPr lang="da-DK" dirty="0">
              <a:latin typeface="Arial" charset="0"/>
              <a:cs typeface="Arial" charset="0"/>
            </a:endParaRPr>
          </a:p>
          <a:p>
            <a:pPr lvl="3" eaLnBrk="1" hangingPunct="1">
              <a:buFont typeface="Arial" charset="0"/>
              <a:buNone/>
            </a:pPr>
            <a:endParaRPr lang="da-DK" dirty="0">
              <a:latin typeface="Arial" charset="0"/>
              <a:cs typeface="Arial" charset="0"/>
            </a:endParaRPr>
          </a:p>
          <a:p>
            <a:pPr lvl="3" eaLnBrk="1" hangingPunct="1">
              <a:buFont typeface="Arial" charset="0"/>
              <a:buNone/>
            </a:pPr>
            <a:endParaRPr lang="da-DK" dirty="0">
              <a:latin typeface="Arial" charset="0"/>
              <a:cs typeface="Arial" charset="0"/>
            </a:endParaRPr>
          </a:p>
        </p:txBody>
      </p:sp>
      <p:sp>
        <p:nvSpPr>
          <p:cNvPr id="6" name="Titel 1"/>
          <p:cNvSpPr>
            <a:spLocks noGrp="1"/>
          </p:cNvSpPr>
          <p:nvPr>
            <p:ph type="title"/>
          </p:nvPr>
        </p:nvSpPr>
        <p:spPr>
          <a:xfrm>
            <a:off x="2063552" y="6153150"/>
            <a:ext cx="6489700" cy="704850"/>
          </a:xfrm>
        </p:spPr>
        <p:txBody>
          <a:bodyPr/>
          <a:lstStyle/>
          <a:p>
            <a:r>
              <a:rPr lang="da-DK" b="1" dirty="0">
                <a:solidFill>
                  <a:schemeClr val="bg1"/>
                </a:solidFill>
              </a:rPr>
              <a:t>Tak for i dag/ V. Lone</a:t>
            </a:r>
          </a:p>
        </p:txBody>
      </p:sp>
      <p:sp>
        <p:nvSpPr>
          <p:cNvPr id="2" name="Rektangel 1">
            <a:extLst>
              <a:ext uri="{FF2B5EF4-FFF2-40B4-BE49-F238E27FC236}">
                <a16:creationId xmlns:a16="http://schemas.microsoft.com/office/drawing/2014/main" id="{1509C602-D5BB-42AD-9801-E3A6C362F535}"/>
              </a:ext>
            </a:extLst>
          </p:cNvPr>
          <p:cNvSpPr/>
          <p:nvPr/>
        </p:nvSpPr>
        <p:spPr>
          <a:xfrm>
            <a:off x="516835" y="692696"/>
            <a:ext cx="1338469" cy="54461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D0FE145E-D348-47C7-B0D1-EEF28BD3EE14}"/>
              </a:ext>
            </a:extLst>
          </p:cNvPr>
          <p:cNvSpPr/>
          <p:nvPr/>
        </p:nvSpPr>
        <p:spPr>
          <a:xfrm rot="16200000">
            <a:off x="-1051840" y="2808308"/>
            <a:ext cx="4730590" cy="923330"/>
          </a:xfrm>
          <a:prstGeom prst="rect">
            <a:avLst/>
          </a:prstGeom>
          <a:noFill/>
        </p:spPr>
        <p:txBody>
          <a:bodyPr wrap="none" lIns="91440" tIns="45720" rIns="91440" bIns="45720">
            <a:spAutoFit/>
          </a:bodyPr>
          <a:lstStyle/>
          <a:p>
            <a:pPr algn="ctr"/>
            <a:r>
              <a:rPr lang="da-DK"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TAK FOR ORDET</a:t>
            </a:r>
          </a:p>
        </p:txBody>
      </p:sp>
      <p:sp>
        <p:nvSpPr>
          <p:cNvPr id="7" name="Tekstfelt 6">
            <a:extLst>
              <a:ext uri="{FF2B5EF4-FFF2-40B4-BE49-F238E27FC236}">
                <a16:creationId xmlns:a16="http://schemas.microsoft.com/office/drawing/2014/main" id="{B75290E9-9736-43E0-824A-CB7400B6096B}"/>
              </a:ext>
            </a:extLst>
          </p:cNvPr>
          <p:cNvSpPr txBox="1"/>
          <p:nvPr/>
        </p:nvSpPr>
        <p:spPr>
          <a:xfrm>
            <a:off x="8865703" y="675858"/>
            <a:ext cx="3008243" cy="5463015"/>
          </a:xfrm>
          <a:prstGeom prst="rect">
            <a:avLst/>
          </a:prstGeom>
          <a:solidFill>
            <a:srgbClr val="0070C0"/>
          </a:solidFill>
        </p:spPr>
        <p:txBody>
          <a:bodyPr wrap="square" rtlCol="0">
            <a:spAutoFit/>
          </a:bodyPr>
          <a:lstStyle/>
          <a:p>
            <a:r>
              <a:rPr lang="da-DK" b="1" dirty="0">
                <a:solidFill>
                  <a:schemeClr val="accent4"/>
                </a:solidFill>
                <a:latin typeface="Arial" panose="020B0604020202020204" pitchFamily="34" charset="0"/>
                <a:cs typeface="Arial" panose="020B0604020202020204" pitchFamily="34" charset="0"/>
              </a:rPr>
              <a:t>Folkets Møde om frivillighed d. 21.-23. september i Aarhus. </a:t>
            </a:r>
          </a:p>
          <a:p>
            <a:r>
              <a:rPr lang="da-DK" b="1" dirty="0">
                <a:solidFill>
                  <a:schemeClr val="accent4"/>
                </a:solidFill>
                <a:latin typeface="Arial" panose="020B0604020202020204" pitchFamily="34" charset="0"/>
                <a:cs typeface="Arial" panose="020B0604020202020204" pitchFamily="34" charset="0"/>
              </a:rPr>
              <a:t>--</a:t>
            </a:r>
          </a:p>
          <a:p>
            <a:endParaRPr lang="da-DK" b="1" dirty="0">
              <a:solidFill>
                <a:schemeClr val="accent4"/>
              </a:solidFill>
              <a:latin typeface="Arial" panose="020B0604020202020204" pitchFamily="34" charset="0"/>
              <a:cs typeface="Arial" panose="020B0604020202020204" pitchFamily="34" charset="0"/>
            </a:endParaRPr>
          </a:p>
          <a:p>
            <a:r>
              <a:rPr lang="da-DK" b="1" dirty="0">
                <a:solidFill>
                  <a:schemeClr val="accent4"/>
                </a:solidFill>
                <a:latin typeface="Arial" panose="020B0604020202020204" pitchFamily="34" charset="0"/>
                <a:cs typeface="Arial" panose="020B0604020202020204" pitchFamily="34" charset="0"/>
              </a:rPr>
              <a:t>Hjemmeside:</a:t>
            </a:r>
            <a:br>
              <a:rPr lang="da-DK" b="1" dirty="0">
                <a:solidFill>
                  <a:schemeClr val="accent4"/>
                </a:solidFill>
                <a:latin typeface="Arial" panose="020B0604020202020204" pitchFamily="34" charset="0"/>
                <a:cs typeface="Arial" panose="020B0604020202020204" pitchFamily="34" charset="0"/>
              </a:rPr>
            </a:br>
            <a:r>
              <a:rPr lang="da-DK" b="1" dirty="0">
                <a:solidFill>
                  <a:schemeClr val="accent4"/>
                </a:solidFill>
                <a:latin typeface="Arial" panose="020B0604020202020204" pitchFamily="34" charset="0"/>
                <a:cs typeface="Arial" panose="020B0604020202020204" pitchFamily="34" charset="0"/>
              </a:rPr>
              <a:t>www.frivillighovedstad.dk</a:t>
            </a:r>
            <a:br>
              <a:rPr lang="da-DK" b="1" dirty="0">
                <a:solidFill>
                  <a:schemeClr val="accent4"/>
                </a:solidFill>
                <a:latin typeface="Arial" panose="020B0604020202020204" pitchFamily="34" charset="0"/>
                <a:cs typeface="Arial" panose="020B0604020202020204" pitchFamily="34" charset="0"/>
              </a:rPr>
            </a:br>
            <a:br>
              <a:rPr lang="da-DK" b="1" dirty="0">
                <a:solidFill>
                  <a:schemeClr val="accent4"/>
                </a:solidFill>
                <a:latin typeface="Arial" panose="020B0604020202020204" pitchFamily="34" charset="0"/>
                <a:cs typeface="Arial" panose="020B0604020202020204" pitchFamily="34" charset="0"/>
              </a:rPr>
            </a:br>
            <a:r>
              <a:rPr lang="da-DK" b="1" dirty="0">
                <a:solidFill>
                  <a:schemeClr val="accent4"/>
                </a:solidFill>
                <a:latin typeface="Arial" panose="020B0604020202020204" pitchFamily="34" charset="0"/>
                <a:cs typeface="Arial" panose="020B0604020202020204" pitchFamily="34" charset="0"/>
              </a:rPr>
              <a:t>Facebook: </a:t>
            </a:r>
            <a:br>
              <a:rPr lang="da-DK" b="1" dirty="0">
                <a:solidFill>
                  <a:schemeClr val="accent4"/>
                </a:solidFill>
                <a:latin typeface="Arial" panose="020B0604020202020204" pitchFamily="34" charset="0"/>
                <a:cs typeface="Arial" panose="020B0604020202020204" pitchFamily="34" charset="0"/>
              </a:rPr>
            </a:br>
            <a:r>
              <a:rPr lang="da-DK" b="1" dirty="0">
                <a:solidFill>
                  <a:schemeClr val="accent4"/>
                </a:solidFill>
                <a:latin typeface="Arial" panose="020B0604020202020204" pitchFamily="34" charset="0"/>
                <a:cs typeface="Arial" panose="020B0604020202020204" pitchFamily="34" charset="0"/>
              </a:rPr>
              <a:t>Aarhus 2018 – Europæisk Frivillighovedstad</a:t>
            </a:r>
            <a:br>
              <a:rPr lang="da-DK" b="1" dirty="0">
                <a:solidFill>
                  <a:schemeClr val="accent4"/>
                </a:solidFill>
                <a:latin typeface="Arial" panose="020B0604020202020204" pitchFamily="34" charset="0"/>
                <a:cs typeface="Arial" panose="020B0604020202020204" pitchFamily="34" charset="0"/>
              </a:rPr>
            </a:br>
            <a:br>
              <a:rPr lang="da-DK" b="1" dirty="0">
                <a:solidFill>
                  <a:schemeClr val="accent4"/>
                </a:solidFill>
                <a:latin typeface="Arial" panose="020B0604020202020204" pitchFamily="34" charset="0"/>
                <a:cs typeface="Arial" panose="020B0604020202020204" pitchFamily="34" charset="0"/>
              </a:rPr>
            </a:br>
            <a:r>
              <a:rPr lang="da-DK" b="1" dirty="0">
                <a:solidFill>
                  <a:schemeClr val="accent4"/>
                </a:solidFill>
                <a:latin typeface="Arial" panose="020B0604020202020204" pitchFamily="34" charset="0"/>
                <a:cs typeface="Arial" panose="020B0604020202020204" pitchFamily="34" charset="0"/>
              </a:rPr>
              <a:t>Instagram: </a:t>
            </a:r>
            <a:br>
              <a:rPr lang="da-DK" b="1" dirty="0">
                <a:solidFill>
                  <a:schemeClr val="accent4"/>
                </a:solidFill>
                <a:latin typeface="Arial" panose="020B0604020202020204" pitchFamily="34" charset="0"/>
                <a:cs typeface="Arial" panose="020B0604020202020204" pitchFamily="34" charset="0"/>
              </a:rPr>
            </a:br>
            <a:r>
              <a:rPr lang="da-DK" b="1" dirty="0">
                <a:solidFill>
                  <a:schemeClr val="accent4"/>
                </a:solidFill>
                <a:latin typeface="Arial" panose="020B0604020202020204" pitchFamily="34" charset="0"/>
                <a:cs typeface="Arial" panose="020B0604020202020204" pitchFamily="34" charset="0"/>
              </a:rPr>
              <a:t>@aarhus_2018_frivillighovedstad</a:t>
            </a:r>
            <a:br>
              <a:rPr lang="da-DK" b="1" dirty="0">
                <a:solidFill>
                  <a:schemeClr val="accent4"/>
                </a:solidFill>
                <a:latin typeface="Arial" panose="020B0604020202020204" pitchFamily="34" charset="0"/>
                <a:cs typeface="Arial" panose="020B0604020202020204" pitchFamily="34" charset="0"/>
              </a:rPr>
            </a:br>
            <a:br>
              <a:rPr lang="da-DK" b="1" dirty="0">
                <a:solidFill>
                  <a:schemeClr val="accent4"/>
                </a:solidFill>
                <a:latin typeface="Arial" panose="020B0604020202020204" pitchFamily="34" charset="0"/>
                <a:cs typeface="Arial" panose="020B0604020202020204" pitchFamily="34" charset="0"/>
              </a:rPr>
            </a:br>
            <a:r>
              <a:rPr lang="da-DK" b="1" dirty="0">
                <a:solidFill>
                  <a:schemeClr val="accent4"/>
                </a:solidFill>
                <a:latin typeface="Arial" panose="020B0604020202020204" pitchFamily="34" charset="0"/>
                <a:cs typeface="Arial" panose="020B0604020202020204" pitchFamily="34" charset="0"/>
              </a:rPr>
              <a:t>LinkedIn:</a:t>
            </a:r>
            <a:br>
              <a:rPr lang="da-DK" b="1" dirty="0">
                <a:solidFill>
                  <a:schemeClr val="accent4"/>
                </a:solidFill>
                <a:latin typeface="Arial" panose="020B0604020202020204" pitchFamily="34" charset="0"/>
                <a:cs typeface="Arial" panose="020B0604020202020204" pitchFamily="34" charset="0"/>
              </a:rPr>
            </a:br>
            <a:r>
              <a:rPr lang="da-DK" b="1" dirty="0">
                <a:solidFill>
                  <a:schemeClr val="accent4"/>
                </a:solidFill>
                <a:latin typeface="Arial" panose="020B0604020202020204" pitchFamily="34" charset="0"/>
                <a:cs typeface="Arial" panose="020B0604020202020204" pitchFamily="34" charset="0"/>
              </a:rPr>
              <a:t>Aarhus 2018 – Europæisk Frivillighovedstad </a:t>
            </a:r>
          </a:p>
        </p:txBody>
      </p:sp>
    </p:spTree>
    <p:extLst>
      <p:ext uri="{BB962C8B-B14F-4D97-AF65-F5344CB8AC3E}">
        <p14:creationId xmlns:p14="http://schemas.microsoft.com/office/powerpoint/2010/main" val="158341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Billede 4">
            <a:extLst>
              <a:ext uri="{FF2B5EF4-FFF2-40B4-BE49-F238E27FC236}">
                <a16:creationId xmlns:a16="http://schemas.microsoft.com/office/drawing/2014/main" id="{25550039-F0A5-4BF2-8A0A-A625D31FC03E}"/>
              </a:ext>
            </a:extLst>
          </p:cNvPr>
          <p:cNvPicPr>
            <a:picLocks noChangeAspect="1"/>
          </p:cNvPicPr>
          <p:nvPr/>
        </p:nvPicPr>
        <p:blipFill rotWithShape="1">
          <a:blip r:embed="rId2">
            <a:extLst>
              <a:ext uri="{28A0092B-C50C-407E-A947-70E740481C1C}">
                <a14:useLocalDpi xmlns:a14="http://schemas.microsoft.com/office/drawing/2010/main" val="0"/>
              </a:ext>
            </a:extLst>
          </a:blip>
          <a:srcRect l="27440" r="10884"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el 1">
            <a:extLst>
              <a:ext uri="{FF2B5EF4-FFF2-40B4-BE49-F238E27FC236}">
                <a16:creationId xmlns:a16="http://schemas.microsoft.com/office/drawing/2014/main" id="{DDBC3330-9162-4A75-A888-EFA7A48AC37C}"/>
              </a:ext>
            </a:extLst>
          </p:cNvPr>
          <p:cNvSpPr>
            <a:spLocks noGrp="1"/>
          </p:cNvSpPr>
          <p:nvPr>
            <p:ph type="title"/>
          </p:nvPr>
        </p:nvSpPr>
        <p:spPr>
          <a:xfrm>
            <a:off x="655320" y="365125"/>
            <a:ext cx="5120114" cy="1692794"/>
          </a:xfrm>
        </p:spPr>
        <p:txBody>
          <a:bodyPr>
            <a:normAutofit fontScale="90000"/>
          </a:bodyPr>
          <a:lstStyle/>
          <a:p>
            <a:r>
              <a:rPr lang="da-DK" sz="2800" b="1" dirty="0"/>
              <a:t>Styring af nye indsatser som udføres i samarbejde med frivillige…</a:t>
            </a:r>
            <a:br>
              <a:rPr lang="da-DK" sz="2800" b="1" dirty="0"/>
            </a:br>
            <a:br>
              <a:rPr lang="da-DK" sz="2800" b="1" dirty="0"/>
            </a:br>
            <a:r>
              <a:rPr lang="da-DK" sz="2800" b="1" dirty="0" err="1"/>
              <a:t>Hva</a:t>
            </a:r>
            <a:r>
              <a:rPr lang="da-DK" sz="2800" b="1" dirty="0"/>
              <a:t>’ for en fisk?</a:t>
            </a:r>
            <a:br>
              <a:rPr lang="da-DK" sz="2800" b="1" dirty="0"/>
            </a:br>
            <a:endParaRPr lang="da-DK" sz="2800" dirty="0"/>
          </a:p>
        </p:txBody>
      </p:sp>
      <p:sp>
        <p:nvSpPr>
          <p:cNvPr id="3" name="Pladsholder til indhold 2">
            <a:extLst>
              <a:ext uri="{FF2B5EF4-FFF2-40B4-BE49-F238E27FC236}">
                <a16:creationId xmlns:a16="http://schemas.microsoft.com/office/drawing/2014/main" id="{7E10EDB7-6DDE-49EB-9D5E-088C50324E84}"/>
              </a:ext>
            </a:extLst>
          </p:cNvPr>
          <p:cNvSpPr>
            <a:spLocks noGrp="1"/>
          </p:cNvSpPr>
          <p:nvPr>
            <p:ph idx="1"/>
          </p:nvPr>
        </p:nvSpPr>
        <p:spPr>
          <a:xfrm>
            <a:off x="655321" y="2575034"/>
            <a:ext cx="5120113" cy="3462228"/>
          </a:xfrm>
        </p:spPr>
        <p:txBody>
          <a:bodyPr>
            <a:normAutofit/>
          </a:bodyPr>
          <a:lstStyle/>
          <a:p>
            <a:r>
              <a:rPr lang="da-DK" sz="1800" dirty="0"/>
              <a:t>Frivillighed og samskabelse - Eksempler på nye initiativer og tiltag, der er sat i gang på de sociale velfærdsområder.</a:t>
            </a:r>
          </a:p>
          <a:p>
            <a:r>
              <a:rPr lang="da-DK" sz="1800" dirty="0"/>
              <a:t>Hvordan kan frivillige bidrage til dagsordenen for </a:t>
            </a:r>
            <a:r>
              <a:rPr lang="da-DK" sz="1800" b="1" dirty="0"/>
              <a:t>nye veje til velfærd</a:t>
            </a:r>
            <a:r>
              <a:rPr lang="da-DK" sz="1800" dirty="0"/>
              <a:t> og samarbejdet mellem civilsamfundet, kommune, erhvervslivet og andre aktører?</a:t>
            </a:r>
          </a:p>
          <a:p>
            <a:r>
              <a:rPr lang="da-DK" sz="1800" dirty="0"/>
              <a:t>Bør kommunen tage styring af indsatserne og hvilke risici, kan der være heri? </a:t>
            </a:r>
          </a:p>
          <a:p>
            <a:r>
              <a:rPr lang="da-DK" sz="1800" dirty="0"/>
              <a:t>Kan kommunens styring blive et overgreb mod frivilligheden, og kan man tale om at være ufrivillig frivillig?</a:t>
            </a:r>
          </a:p>
        </p:txBody>
      </p:sp>
    </p:spTree>
    <p:extLst>
      <p:ext uri="{BB962C8B-B14F-4D97-AF65-F5344CB8AC3E}">
        <p14:creationId xmlns:p14="http://schemas.microsoft.com/office/powerpoint/2010/main" val="671978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E48A2D-E05B-4260-BA6C-90E94552F804}"/>
              </a:ext>
            </a:extLst>
          </p:cNvPr>
          <p:cNvSpPr>
            <a:spLocks noGrp="1"/>
          </p:cNvSpPr>
          <p:nvPr>
            <p:ph type="title"/>
          </p:nvPr>
        </p:nvSpPr>
        <p:spPr>
          <a:xfrm>
            <a:off x="838200" y="365125"/>
            <a:ext cx="10515600" cy="1325563"/>
          </a:xfrm>
        </p:spPr>
        <p:txBody>
          <a:bodyPr>
            <a:normAutofit/>
          </a:bodyPr>
          <a:lstStyle/>
          <a:p>
            <a:r>
              <a:rPr lang="da-DK" b="1" dirty="0">
                <a:effectLst/>
              </a:rPr>
              <a:t>Det store spørgsmål..</a:t>
            </a:r>
            <a:br>
              <a:rPr lang="da-DK" b="1" dirty="0">
                <a:effectLst/>
              </a:rPr>
            </a:br>
            <a:r>
              <a:rPr lang="da-DK" b="1" dirty="0">
                <a:effectLst/>
                <a:latin typeface="Bernard MT Condensed" panose="02050806060905020404" pitchFamily="18" charset="0"/>
              </a:rPr>
              <a:t>Kan fremtidens myndighed overhovedet styres?</a:t>
            </a:r>
            <a:endParaRPr lang="da-DK" dirty="0">
              <a:latin typeface="Bernard MT Condensed" panose="02050806060905020404" pitchFamily="18" charset="0"/>
            </a:endParaRPr>
          </a:p>
        </p:txBody>
      </p:sp>
      <p:graphicFrame>
        <p:nvGraphicFramePr>
          <p:cNvPr id="5" name="Pladsholder til indhold 2">
            <a:extLst>
              <a:ext uri="{FF2B5EF4-FFF2-40B4-BE49-F238E27FC236}">
                <a16:creationId xmlns:a16="http://schemas.microsoft.com/office/drawing/2014/main" id="{C5B20D91-BFB2-4E71-BF4D-3DFC151ADFB6}"/>
              </a:ext>
            </a:extLst>
          </p:cNvPr>
          <p:cNvGraphicFramePr>
            <a:graphicFrameLocks noGrp="1"/>
          </p:cNvGraphicFramePr>
          <p:nvPr>
            <p:ph idx="1"/>
            <p:extLst>
              <p:ext uri="{D42A27DB-BD31-4B8C-83A1-F6EECF244321}">
                <p14:modId xmlns:p14="http://schemas.microsoft.com/office/powerpoint/2010/main" val="182777413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880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4" descr="https://www.aarhus.dk/~/media/Fotos-og-film/Sundhed-og-Omsorg/Frivillig-under-Aarhus/Frivillighovedstad/Frivillig-Aarhus-2018-logo-png.png">
            <a:extLst>
              <a:ext uri="{FF2B5EF4-FFF2-40B4-BE49-F238E27FC236}">
                <a16:creationId xmlns:a16="http://schemas.microsoft.com/office/drawing/2014/main" id="{ABA3B38F-583F-4664-9991-641D7280453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 b="13909"/>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91BF3DC-62E7-459D-AB75-315C7964259D}"/>
              </a:ext>
            </a:extLst>
          </p:cNvPr>
          <p:cNvSpPr>
            <a:spLocks noGrp="1"/>
          </p:cNvSpPr>
          <p:nvPr>
            <p:ph type="title"/>
          </p:nvPr>
        </p:nvSpPr>
        <p:spPr>
          <a:xfrm>
            <a:off x="655320" y="365125"/>
            <a:ext cx="5120114" cy="1692794"/>
          </a:xfrm>
        </p:spPr>
        <p:txBody>
          <a:bodyPr>
            <a:normAutofit/>
          </a:bodyPr>
          <a:lstStyle/>
          <a:p>
            <a:r>
              <a:rPr lang="da-DK" dirty="0"/>
              <a:t>Temaer…</a:t>
            </a:r>
          </a:p>
        </p:txBody>
      </p:sp>
      <p:sp>
        <p:nvSpPr>
          <p:cNvPr id="3" name="Pladsholder til indhold 2">
            <a:extLst>
              <a:ext uri="{FF2B5EF4-FFF2-40B4-BE49-F238E27FC236}">
                <a16:creationId xmlns:a16="http://schemas.microsoft.com/office/drawing/2014/main" id="{70E88FA6-71F1-4A45-B57E-2496F2C7231D}"/>
              </a:ext>
            </a:extLst>
          </p:cNvPr>
          <p:cNvSpPr>
            <a:spLocks noGrp="1"/>
          </p:cNvSpPr>
          <p:nvPr>
            <p:ph idx="1"/>
          </p:nvPr>
        </p:nvSpPr>
        <p:spPr>
          <a:xfrm>
            <a:off x="655321" y="2575034"/>
            <a:ext cx="5120113" cy="3462228"/>
          </a:xfrm>
        </p:spPr>
        <p:txBody>
          <a:bodyPr>
            <a:normAutofit/>
          </a:bodyPr>
          <a:lstStyle/>
          <a:p>
            <a:r>
              <a:rPr lang="da-DK" sz="2000" dirty="0"/>
              <a:t>Frivillighovedstaden – hvad er det?</a:t>
            </a:r>
          </a:p>
          <a:p>
            <a:r>
              <a:rPr lang="da-DK" sz="2000" dirty="0"/>
              <a:t>Sundhed og Omsorg – et eksempel på udviklingen</a:t>
            </a:r>
          </a:p>
          <a:p>
            <a:r>
              <a:rPr lang="da-DK" sz="2000" dirty="0"/>
              <a:t>Hvad ved vi om frivillighed?</a:t>
            </a:r>
          </a:p>
          <a:p>
            <a:r>
              <a:rPr lang="da-DK" sz="2000" dirty="0"/>
              <a:t>Eksempler på nye veje til velfærd:</a:t>
            </a:r>
          </a:p>
          <a:p>
            <a:pPr lvl="1"/>
            <a:r>
              <a:rPr lang="da-DK" sz="2000" dirty="0"/>
              <a:t>Hvilke indsigter har den givet?</a:t>
            </a:r>
          </a:p>
          <a:p>
            <a:pPr lvl="1"/>
            <a:r>
              <a:rPr lang="da-DK" sz="2000" dirty="0"/>
              <a:t>Hvilke barrierer viser sig?</a:t>
            </a:r>
          </a:p>
          <a:p>
            <a:r>
              <a:rPr lang="da-DK" sz="2000" dirty="0"/>
              <a:t>Perspektiver for fremtiden</a:t>
            </a:r>
          </a:p>
          <a:p>
            <a:endParaRPr lang="da-DK" sz="2000" dirty="0"/>
          </a:p>
          <a:p>
            <a:endParaRPr lang="da-DK" sz="2000" dirty="0"/>
          </a:p>
        </p:txBody>
      </p:sp>
    </p:spTree>
    <p:extLst>
      <p:ext uri="{BB962C8B-B14F-4D97-AF65-F5344CB8AC3E}">
        <p14:creationId xmlns:p14="http://schemas.microsoft.com/office/powerpoint/2010/main" val="1855812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51F4077E-BDEA-4594-9FBA-0B3EF6243FD6}"/>
              </a:ext>
            </a:extLst>
          </p:cNvPr>
          <p:cNvPicPr>
            <a:picLocks noChangeAspect="1"/>
          </p:cNvPicPr>
          <p:nvPr/>
        </p:nvPicPr>
        <p:blipFill rotWithShape="1">
          <a:blip r:embed="rId2">
            <a:extLst>
              <a:ext uri="{28A0092B-C50C-407E-A947-70E740481C1C}">
                <a14:useLocalDpi xmlns:a14="http://schemas.microsoft.com/office/drawing/2010/main" val="0"/>
              </a:ext>
            </a:extLst>
          </a:blip>
          <a:srcRect l="4708" r="6353"/>
          <a:stretch/>
        </p:blipFill>
        <p:spPr>
          <a:xfrm>
            <a:off x="7556408" y="10"/>
            <a:ext cx="4635591" cy="6857990"/>
          </a:xfrm>
          <a:prstGeom prst="rect">
            <a:avLst/>
          </a:prstGeom>
          <a:effectLst/>
        </p:spPr>
      </p:pic>
      <p:sp>
        <p:nvSpPr>
          <p:cNvPr id="2" name="Titel 1">
            <a:extLst>
              <a:ext uri="{FF2B5EF4-FFF2-40B4-BE49-F238E27FC236}">
                <a16:creationId xmlns:a16="http://schemas.microsoft.com/office/drawing/2014/main" id="{6545DD3F-BB56-4CC3-90AD-158B543D7C3E}"/>
              </a:ext>
            </a:extLst>
          </p:cNvPr>
          <p:cNvSpPr>
            <a:spLocks noGrp="1"/>
          </p:cNvSpPr>
          <p:nvPr>
            <p:ph type="title"/>
          </p:nvPr>
        </p:nvSpPr>
        <p:spPr>
          <a:xfrm>
            <a:off x="541538" y="189143"/>
            <a:ext cx="6693881" cy="1676603"/>
          </a:xfrm>
        </p:spPr>
        <p:txBody>
          <a:bodyPr vert="horz" lIns="91440" tIns="45720" rIns="91440" bIns="45720" rtlCol="0" anchor="ctr">
            <a:normAutofit/>
          </a:bodyPr>
          <a:lstStyle/>
          <a:p>
            <a:r>
              <a:rPr lang="en-US" sz="3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Hvorfor</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taler</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vi </a:t>
            </a:r>
            <a:r>
              <a:rPr lang="en-US" sz="3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overhovedet</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om, </a:t>
            </a:r>
            <a:r>
              <a:rPr lang="en-US" sz="3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hvem</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der redder </a:t>
            </a:r>
            <a:r>
              <a:rPr lang="en-US" sz="3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velfærdsstaten</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5" name="Tekstfelt 4">
            <a:extLst>
              <a:ext uri="{FF2B5EF4-FFF2-40B4-BE49-F238E27FC236}">
                <a16:creationId xmlns:a16="http://schemas.microsoft.com/office/drawing/2014/main" id="{66D46678-3A2A-4B77-8D61-68F9B732D9DC}"/>
              </a:ext>
            </a:extLst>
          </p:cNvPr>
          <p:cNvSpPr txBox="1"/>
          <p:nvPr/>
        </p:nvSpPr>
        <p:spPr>
          <a:xfrm>
            <a:off x="648930" y="1865746"/>
            <a:ext cx="6586489" cy="4358074"/>
          </a:xfrm>
          <a:prstGeom prst="rect">
            <a:avLst/>
          </a:prstGeom>
        </p:spPr>
        <p:txBody>
          <a:bodyPr vert="horz" lIns="91440" tIns="45720" rIns="91440" bIns="45720" rtlCol="0">
            <a:normAutofit/>
          </a:bodyPr>
          <a:lstStyle/>
          <a:p>
            <a:pPr marL="57150">
              <a:lnSpc>
                <a:spcPct val="90000"/>
              </a:lnSpc>
              <a:spcAft>
                <a:spcPts val="600"/>
              </a:spcAft>
            </a:pPr>
            <a:r>
              <a:rPr lang="en-US" sz="2200" b="1" dirty="0" err="1">
                <a:latin typeface="Arial" panose="020B0604020202020204" pitchFamily="34" charset="0"/>
                <a:cs typeface="Arial" panose="020B0604020202020204" pitchFamily="34" charset="0"/>
              </a:rPr>
              <a:t>Hvad</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er</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det</a:t>
            </a:r>
            <a:r>
              <a:rPr lang="en-US" sz="2200" b="1" dirty="0">
                <a:latin typeface="Arial" panose="020B0604020202020204" pitchFamily="34" charset="0"/>
                <a:cs typeface="Arial" panose="020B0604020202020204" pitchFamily="34" charset="0"/>
              </a:rPr>
              <a:t> vi </a:t>
            </a:r>
            <a:r>
              <a:rPr lang="en-US" sz="2200" b="1" dirty="0" err="1">
                <a:latin typeface="Arial" panose="020B0604020202020204" pitchFamily="34" charset="0"/>
                <a:cs typeface="Arial" panose="020B0604020202020204" pitchFamily="34" charset="0"/>
              </a:rPr>
              <a:t>kommer</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fra</a:t>
            </a:r>
            <a:r>
              <a:rPr lang="en-US" sz="2200" b="1" dirty="0">
                <a:latin typeface="Arial" panose="020B0604020202020204" pitchFamily="34" charset="0"/>
                <a:cs typeface="Arial" panose="020B0604020202020204" pitchFamily="34" charset="0"/>
              </a:rPr>
              <a:t>, og </a:t>
            </a:r>
            <a:r>
              <a:rPr lang="en-US" sz="2200" b="1" dirty="0" err="1">
                <a:latin typeface="Arial" panose="020B0604020202020204" pitchFamily="34" charset="0"/>
                <a:cs typeface="Arial" panose="020B0604020202020204" pitchFamily="34" charset="0"/>
              </a:rPr>
              <a:t>hvor</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står</a:t>
            </a:r>
            <a:r>
              <a:rPr lang="en-US" sz="2200" b="1" dirty="0">
                <a:latin typeface="Arial" panose="020B0604020202020204" pitchFamily="34" charset="0"/>
                <a:cs typeface="Arial" panose="020B0604020202020204" pitchFamily="34" charset="0"/>
              </a:rPr>
              <a:t> vi </a:t>
            </a:r>
            <a:r>
              <a:rPr lang="en-US" sz="2200" b="1" dirty="0" err="1">
                <a:latin typeface="Arial" panose="020B0604020202020204" pitchFamily="34" charset="0"/>
                <a:cs typeface="Arial" panose="020B0604020202020204" pitchFamily="34" charset="0"/>
              </a:rPr>
              <a:t>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dag</a:t>
            </a:r>
            <a:r>
              <a:rPr lang="en-US" sz="2200" b="1" dirty="0">
                <a:latin typeface="Arial" panose="020B0604020202020204" pitchFamily="34" charset="0"/>
                <a:cs typeface="Arial" panose="020B0604020202020204" pitchFamily="34" charset="0"/>
              </a:rPr>
              <a:t>?</a:t>
            </a:r>
          </a:p>
          <a:p>
            <a:pPr marL="57150">
              <a:lnSpc>
                <a:spcPct val="90000"/>
              </a:lnSpc>
              <a:spcAft>
                <a:spcPts val="600"/>
              </a:spcAft>
            </a:pPr>
            <a:endParaRPr lang="en-US" sz="2200" b="1" dirty="0">
              <a:latin typeface="Arial" panose="020B0604020202020204" pitchFamily="34" charset="0"/>
              <a:cs typeface="Arial" panose="020B0604020202020204" pitchFamily="34" charset="0"/>
            </a:endParaRPr>
          </a:p>
          <a:p>
            <a:pPr marL="57150">
              <a:lnSpc>
                <a:spcPct val="90000"/>
              </a:lnSpc>
              <a:spcAft>
                <a:spcPts val="600"/>
              </a:spcAft>
            </a:pPr>
            <a:r>
              <a:rPr lang="en-US" sz="1600" b="1" dirty="0">
                <a:latin typeface="Arial" panose="020B0604020202020204" pitchFamily="34" charset="0"/>
                <a:cs typeface="Arial" panose="020B0604020202020204" pitchFamily="34" charset="0"/>
                <a:sym typeface="Wingdings" panose="05000000000000000000" pitchFamily="2" charset="2"/>
              </a:rPr>
              <a:t></a:t>
            </a:r>
            <a:r>
              <a:rPr lang="en-US" sz="1600" b="1" dirty="0">
                <a:latin typeface="Arial" panose="020B0604020202020204" pitchFamily="34" charset="0"/>
                <a:cs typeface="Arial" panose="020B0604020202020204" pitchFamily="34" charset="0"/>
              </a:rPr>
              <a:t> Fra </a:t>
            </a:r>
            <a:r>
              <a:rPr lang="en-US" sz="1600" b="1" dirty="0" err="1">
                <a:latin typeface="Arial" panose="020B0604020202020204" pitchFamily="34" charset="0"/>
                <a:cs typeface="Arial" panose="020B0604020202020204" pitchFamily="34" charset="0"/>
              </a:rPr>
              <a:t>afhængighed</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af</a:t>
            </a:r>
            <a:r>
              <a:rPr lang="en-US" sz="1600" b="1" dirty="0">
                <a:latin typeface="Arial" panose="020B0604020202020204" pitchFamily="34" charset="0"/>
                <a:cs typeface="Arial" panose="020B0604020202020204" pitchFamily="34" charset="0"/>
              </a:rPr>
              <a:t> ”den store stat”, </a:t>
            </a:r>
            <a:r>
              <a:rPr lang="en-US" sz="1600" b="1" dirty="0" err="1">
                <a:latin typeface="Arial" panose="020B0604020202020204" pitchFamily="34" charset="0"/>
                <a:cs typeface="Arial" panose="020B0604020202020204" pitchFamily="34" charset="0"/>
              </a:rPr>
              <a:t>til</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velfærd</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som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en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fælles</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opgave</a:t>
            </a:r>
            <a:endParaRPr lang="en-US" sz="1600" b="1" dirty="0">
              <a:latin typeface="Arial" panose="020B0604020202020204" pitchFamily="34" charset="0"/>
              <a:cs typeface="Arial" panose="020B0604020202020204" pitchFamily="34" charset="0"/>
            </a:endParaRPr>
          </a:p>
          <a:p>
            <a:pPr marL="57150">
              <a:lnSpc>
                <a:spcPct val="90000"/>
              </a:lnSpc>
              <a:spcAft>
                <a:spcPts val="600"/>
              </a:spcAft>
            </a:pPr>
            <a:endParaRPr lang="en-US" sz="1900" b="1" dirty="0">
              <a:latin typeface="Arial" panose="020B0604020202020204" pitchFamily="34" charset="0"/>
              <a:cs typeface="Arial" panose="020B0604020202020204" pitchFamily="34" charset="0"/>
            </a:endParaRPr>
          </a:p>
          <a:p>
            <a:pPr marL="57150">
              <a:lnSpc>
                <a:spcPct val="90000"/>
              </a:lnSpc>
              <a:spcAft>
                <a:spcPts val="600"/>
              </a:spcAft>
            </a:pPr>
            <a:r>
              <a:rPr lang="da-DK" sz="1900" dirty="0">
                <a:latin typeface="Arial" panose="020B0604020202020204" pitchFamily="34" charset="0"/>
                <a:cs typeface="Arial" panose="020B0604020202020204" pitchFamily="34" charset="0"/>
              </a:rPr>
              <a:t>Fra Aarhus’ Medborgerskabspolitik:</a:t>
            </a:r>
          </a:p>
          <a:p>
            <a:pPr algn="ctr"/>
            <a:r>
              <a:rPr lang="en-US" sz="1900" b="1" i="1" dirty="0">
                <a:latin typeface="Arial" panose="020B0604020202020204" pitchFamily="34" charset="0"/>
                <a:cs typeface="Arial" panose="020B0604020202020204" pitchFamily="34" charset="0"/>
              </a:rPr>
              <a:t>“</a:t>
            </a:r>
            <a:r>
              <a:rPr lang="da-DK" sz="1900" i="1" dirty="0">
                <a:latin typeface="Arial" panose="020B0604020202020204" pitchFamily="34" charset="0"/>
                <a:cs typeface="Arial" panose="020B0604020202020204" pitchFamily="34" charset="0"/>
              </a:rPr>
              <a:t>Et fælles samfund kræver en fælles indsats. For at fastholde og udvikle et socialt, økonomisk og bæredygtigt velfærdssamfund kræver det, at politikere, borgere, virksomheder, foreninger og medarbejdere i kommunen gentænker måden, vi er sammen om Aarhus.”</a:t>
            </a:r>
          </a:p>
          <a:p>
            <a:pPr marL="57150">
              <a:lnSpc>
                <a:spcPct val="90000"/>
              </a:lnSpc>
              <a:spcAft>
                <a:spcPts val="600"/>
              </a:spcAft>
            </a:pPr>
            <a:endParaRPr lang="en-US" sz="1900" b="1" dirty="0">
              <a:latin typeface="Arial" panose="020B0604020202020204" pitchFamily="34" charset="0"/>
              <a:cs typeface="Arial" panose="020B0604020202020204" pitchFamily="34" charset="0"/>
            </a:endParaRPr>
          </a:p>
          <a:p>
            <a:pPr marL="57150">
              <a:lnSpc>
                <a:spcPct val="90000"/>
              </a:lnSpc>
              <a:spcAft>
                <a:spcPts val="600"/>
              </a:spcAft>
            </a:pPr>
            <a:endParaRPr lang="en-US" sz="1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7249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73310" y="791927"/>
            <a:ext cx="7886700" cy="1325563"/>
          </a:xfrm>
        </p:spPr>
        <p:txBody>
          <a:bodyPr/>
          <a:lstStyle/>
          <a:p>
            <a:r>
              <a:rPr lang="en-US" sz="2700" dirty="0">
                <a:latin typeface="Flavin Bold"/>
                <a:ea typeface="Arial Black" charset="0"/>
                <a:cs typeface="Arial Black" charset="0"/>
              </a:rPr>
              <a:t>Frivillighovedstad 2018 events</a:t>
            </a:r>
          </a:p>
        </p:txBody>
      </p:sp>
      <p:sp>
        <p:nvSpPr>
          <p:cNvPr id="9" name="TextBox 8"/>
          <p:cNvSpPr txBox="1"/>
          <p:nvPr/>
        </p:nvSpPr>
        <p:spPr>
          <a:xfrm>
            <a:off x="2096026" y="2911584"/>
            <a:ext cx="1559672" cy="2677656"/>
          </a:xfrm>
          <a:prstGeom prst="rect">
            <a:avLst/>
          </a:prstGeom>
          <a:noFill/>
        </p:spPr>
        <p:txBody>
          <a:bodyPr wrap="square" rtlCol="0">
            <a:spAutoFit/>
          </a:bodyPr>
          <a:lstStyle/>
          <a:p>
            <a:pPr algn="ctr"/>
            <a:endParaRPr lang="en-US" sz="2400" b="1" dirty="0">
              <a:latin typeface="Arial Black" charset="0"/>
              <a:ea typeface="Arial Black" charset="0"/>
              <a:cs typeface="Arial Black" charset="0"/>
            </a:endParaRPr>
          </a:p>
          <a:p>
            <a:pPr algn="ctr"/>
            <a:r>
              <a:rPr lang="en-US" sz="2400" b="1" dirty="0">
                <a:latin typeface="Arial Black" charset="0"/>
                <a:ea typeface="Arial Black" charset="0"/>
                <a:cs typeface="Arial Black" charset="0"/>
              </a:rPr>
              <a:t>ÅBNING</a:t>
            </a:r>
          </a:p>
          <a:p>
            <a:pPr algn="ctr"/>
            <a:r>
              <a:rPr lang="en-US" sz="2400" dirty="0" err="1">
                <a:ea typeface="Arial" charset="0"/>
                <a:cs typeface="Arial" charset="0"/>
              </a:rPr>
              <a:t>Januar</a:t>
            </a:r>
            <a:r>
              <a:rPr lang="en-US" sz="2400" dirty="0">
                <a:ea typeface="Arial" charset="0"/>
                <a:cs typeface="Arial" charset="0"/>
              </a:rPr>
              <a:t> 2018</a:t>
            </a:r>
          </a:p>
          <a:p>
            <a:pPr algn="ctr"/>
            <a:endParaRPr lang="en-US" sz="2400" dirty="0">
              <a:ea typeface="Arial" charset="0"/>
              <a:cs typeface="Arial" charset="0"/>
            </a:endParaRPr>
          </a:p>
          <a:p>
            <a:pPr algn="ctr"/>
            <a:endParaRPr lang="en-US" sz="2400" dirty="0">
              <a:ea typeface="Arial" charset="0"/>
              <a:cs typeface="Arial" charset="0"/>
            </a:endParaRPr>
          </a:p>
          <a:p>
            <a:pPr algn="ctr"/>
            <a:endParaRPr lang="en-US" sz="2400" dirty="0">
              <a:ea typeface="Arial" charset="0"/>
              <a:cs typeface="Arial" charset="0"/>
            </a:endParaRPr>
          </a:p>
        </p:txBody>
      </p:sp>
      <p:sp>
        <p:nvSpPr>
          <p:cNvPr id="10" name="TextBox 9"/>
          <p:cNvSpPr txBox="1"/>
          <p:nvPr/>
        </p:nvSpPr>
        <p:spPr>
          <a:xfrm>
            <a:off x="5811563" y="3190324"/>
            <a:ext cx="1776222" cy="3046988"/>
          </a:xfrm>
          <a:prstGeom prst="rect">
            <a:avLst/>
          </a:prstGeom>
          <a:noFill/>
        </p:spPr>
        <p:txBody>
          <a:bodyPr wrap="square" rtlCol="0">
            <a:spAutoFit/>
          </a:bodyPr>
          <a:lstStyle/>
          <a:p>
            <a:pPr algn="ctr"/>
            <a:r>
              <a:rPr lang="en-US" sz="2400" b="1" dirty="0">
                <a:latin typeface="Arial Black" charset="0"/>
                <a:ea typeface="Arial Black" charset="0"/>
                <a:cs typeface="Arial Black" charset="0"/>
              </a:rPr>
              <a:t>FOLKETS MØDE</a:t>
            </a:r>
          </a:p>
          <a:p>
            <a:pPr algn="ctr"/>
            <a:r>
              <a:rPr lang="en-US" sz="2400" dirty="0">
                <a:ea typeface="Arial" charset="0"/>
                <a:cs typeface="Arial" charset="0"/>
              </a:rPr>
              <a:t>September 2018</a:t>
            </a:r>
          </a:p>
          <a:p>
            <a:pPr algn="ctr"/>
            <a:endParaRPr lang="en-US" sz="2400" dirty="0">
              <a:ea typeface="Arial" charset="0"/>
              <a:cs typeface="Arial" charset="0"/>
            </a:endParaRPr>
          </a:p>
          <a:p>
            <a:pPr algn="ctr"/>
            <a:endParaRPr lang="da-DK" sz="2400" dirty="0">
              <a:ea typeface="Arial" charset="0"/>
              <a:cs typeface="Arial" charset="0"/>
            </a:endParaRPr>
          </a:p>
          <a:p>
            <a:pPr algn="ctr"/>
            <a:endParaRPr lang="da-DK" sz="2400" dirty="0">
              <a:ea typeface="Arial" charset="0"/>
              <a:cs typeface="Arial" charset="0"/>
            </a:endParaRPr>
          </a:p>
          <a:p>
            <a:pPr algn="ctr"/>
            <a:endParaRPr lang="en-US" sz="2400" dirty="0">
              <a:ea typeface="Arial" charset="0"/>
              <a:cs typeface="Arial" charset="0"/>
            </a:endParaRPr>
          </a:p>
        </p:txBody>
      </p:sp>
      <p:sp>
        <p:nvSpPr>
          <p:cNvPr id="11" name="TextBox 10"/>
          <p:cNvSpPr txBox="1"/>
          <p:nvPr/>
        </p:nvSpPr>
        <p:spPr>
          <a:xfrm>
            <a:off x="7877342" y="3199616"/>
            <a:ext cx="2611146" cy="2677656"/>
          </a:xfrm>
          <a:prstGeom prst="rect">
            <a:avLst/>
          </a:prstGeom>
          <a:noFill/>
        </p:spPr>
        <p:txBody>
          <a:bodyPr wrap="square" rtlCol="0">
            <a:spAutoFit/>
          </a:bodyPr>
          <a:lstStyle/>
          <a:p>
            <a:pPr algn="ctr"/>
            <a:r>
              <a:rPr lang="en-US" sz="2400" b="1" dirty="0">
                <a:latin typeface="Arial Black" charset="0"/>
                <a:ea typeface="Arial Black" charset="0"/>
                <a:cs typeface="Arial Black" charset="0"/>
              </a:rPr>
              <a:t>EN NY</a:t>
            </a:r>
          </a:p>
          <a:p>
            <a:pPr algn="ctr"/>
            <a:r>
              <a:rPr lang="en-US" sz="2400" b="1" dirty="0">
                <a:latin typeface="Arial Black" charset="0"/>
                <a:ea typeface="Arial Black" charset="0"/>
                <a:cs typeface="Arial Black" charset="0"/>
              </a:rPr>
              <a:t>BEGYNDELSE</a:t>
            </a:r>
          </a:p>
          <a:p>
            <a:pPr algn="ctr"/>
            <a:r>
              <a:rPr lang="en-US" sz="2400" dirty="0">
                <a:ea typeface="Arial" charset="0"/>
                <a:cs typeface="Arial" charset="0"/>
              </a:rPr>
              <a:t>December 2018</a:t>
            </a:r>
          </a:p>
          <a:p>
            <a:pPr algn="ctr"/>
            <a:endParaRPr lang="en-US" sz="2400" dirty="0">
              <a:ea typeface="Arial" charset="0"/>
              <a:cs typeface="Arial" charset="0"/>
            </a:endParaRPr>
          </a:p>
          <a:p>
            <a:pPr algn="ctr"/>
            <a:endParaRPr lang="en-US" sz="2400" dirty="0">
              <a:ea typeface="Arial" charset="0"/>
              <a:cs typeface="Arial" charset="0"/>
            </a:endParaRPr>
          </a:p>
          <a:p>
            <a:pPr algn="ctr"/>
            <a:endParaRPr lang="en-US" sz="2400" dirty="0">
              <a:ea typeface="Arial" charset="0"/>
              <a:cs typeface="Arial" charset="0"/>
            </a:endParaRPr>
          </a:p>
          <a:p>
            <a:pPr algn="ctr"/>
            <a:endParaRPr lang="en-US" sz="2400" dirty="0">
              <a:ea typeface="Arial" charset="0"/>
              <a:cs typeface="Arial" charset="0"/>
            </a:endParaRPr>
          </a:p>
        </p:txBody>
      </p:sp>
      <p:cxnSp>
        <p:nvCxnSpPr>
          <p:cNvPr id="13" name="Straight Connector 12"/>
          <p:cNvCxnSpPr/>
          <p:nvPr/>
        </p:nvCxnSpPr>
        <p:spPr>
          <a:xfrm>
            <a:off x="2152351"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14796"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65417"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16038"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66658"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917279"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018521"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69141"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119762"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670383"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221004"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777540"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67900" y="2989509"/>
            <a:ext cx="0" cy="123797"/>
          </a:xfrm>
          <a:prstGeom prst="line">
            <a:avLst/>
          </a:prstGeom>
          <a:ln w="38100">
            <a:solidFill>
              <a:srgbClr val="20418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164176" y="3068960"/>
            <a:ext cx="66133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6200000">
            <a:off x="1313505" y="2997366"/>
            <a:ext cx="1265696" cy="461665"/>
          </a:xfrm>
          <a:prstGeom prst="rect">
            <a:avLst/>
          </a:prstGeom>
          <a:noFill/>
        </p:spPr>
        <p:txBody>
          <a:bodyPr wrap="square" rtlCol="0">
            <a:spAutoFit/>
          </a:bodyPr>
          <a:lstStyle/>
          <a:p>
            <a:pPr algn="ctr"/>
            <a:r>
              <a:rPr lang="en-US" sz="2400" b="1" dirty="0">
                <a:latin typeface="Arial Black" charset="0"/>
                <a:ea typeface="Arial Black" charset="0"/>
                <a:cs typeface="Arial Black" charset="0"/>
              </a:rPr>
              <a:t>2018</a:t>
            </a:r>
          </a:p>
        </p:txBody>
      </p:sp>
      <p:sp>
        <p:nvSpPr>
          <p:cNvPr id="30" name="TextBox 29"/>
          <p:cNvSpPr txBox="1"/>
          <p:nvPr/>
        </p:nvSpPr>
        <p:spPr>
          <a:xfrm rot="16200000">
            <a:off x="8802809" y="2606879"/>
            <a:ext cx="1265695" cy="461665"/>
          </a:xfrm>
          <a:prstGeom prst="rect">
            <a:avLst/>
          </a:prstGeom>
          <a:noFill/>
        </p:spPr>
        <p:txBody>
          <a:bodyPr wrap="square" rtlCol="0">
            <a:spAutoFit/>
          </a:bodyPr>
          <a:lstStyle/>
          <a:p>
            <a:pPr algn="ctr"/>
            <a:r>
              <a:rPr lang="en-US" sz="2400" b="1" dirty="0">
                <a:latin typeface="Arial Black" charset="0"/>
                <a:ea typeface="Arial Black" charset="0"/>
                <a:cs typeface="Arial Black" charset="0"/>
              </a:rPr>
              <a:t>2019</a:t>
            </a:r>
          </a:p>
        </p:txBody>
      </p:sp>
      <p:cxnSp>
        <p:nvCxnSpPr>
          <p:cNvPr id="31" name="Straight Connector 30"/>
          <p:cNvCxnSpPr/>
          <p:nvPr/>
        </p:nvCxnSpPr>
        <p:spPr>
          <a:xfrm>
            <a:off x="8777541" y="3049188"/>
            <a:ext cx="2014161" cy="0"/>
          </a:xfrm>
          <a:prstGeom prst="line">
            <a:avLst/>
          </a:prstGeom>
          <a:ln w="3810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525444" y="2989509"/>
            <a:ext cx="0" cy="123797"/>
          </a:xfrm>
          <a:prstGeom prst="line">
            <a:avLst/>
          </a:prstGeom>
          <a:ln w="38100">
            <a:solidFill>
              <a:srgbClr val="329CA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959421" y="2989509"/>
            <a:ext cx="0" cy="123797"/>
          </a:xfrm>
          <a:prstGeom prst="line">
            <a:avLst/>
          </a:prstGeom>
          <a:ln w="38100">
            <a:solidFill>
              <a:srgbClr val="329CA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512175" y="2989509"/>
            <a:ext cx="0" cy="123797"/>
          </a:xfrm>
          <a:prstGeom prst="line">
            <a:avLst/>
          </a:prstGeom>
          <a:ln w="38100">
            <a:solidFill>
              <a:srgbClr val="329CA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1B3D9BD9-6B48-4CA4-BB8E-91150A87259C}"/>
              </a:ext>
            </a:extLst>
          </p:cNvPr>
          <p:cNvSpPr>
            <a:spLocks noGrp="1"/>
          </p:cNvSpPr>
          <p:nvPr>
            <p:ph idx="1"/>
          </p:nvPr>
        </p:nvSpPr>
        <p:spPr/>
        <p:txBody>
          <a:bodyPr/>
          <a:lstStyle/>
          <a:p>
            <a:endParaRPr lang="da-DK" dirty="0"/>
          </a:p>
        </p:txBody>
      </p:sp>
    </p:spTree>
    <p:extLst>
      <p:ext uri="{BB962C8B-B14F-4D97-AF65-F5344CB8AC3E}">
        <p14:creationId xmlns:p14="http://schemas.microsoft.com/office/powerpoint/2010/main" val="178417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50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1000"/>
                            </p:stCondLst>
                            <p:childTnLst>
                              <p:par>
                                <p:cTn id="12" presetID="10" presetClass="entr" presetSubtype="0" fill="hold" grpId="0"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50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par>
                          <p:cTn id="18" fill="hold">
                            <p:stCondLst>
                              <p:cond delay="2000"/>
                            </p:stCondLst>
                            <p:childTnLst>
                              <p:par>
                                <p:cTn id="19" presetID="10" presetClass="entr" presetSubtype="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50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5DA16-5570-499C-9903-7174AA011E81}"/>
              </a:ext>
            </a:extLst>
          </p:cNvPr>
          <p:cNvSpPr>
            <a:spLocks noGrp="1"/>
          </p:cNvSpPr>
          <p:nvPr>
            <p:ph type="title"/>
          </p:nvPr>
        </p:nvSpPr>
        <p:spPr>
          <a:xfrm>
            <a:off x="2152650" y="54758"/>
            <a:ext cx="7886700" cy="1325563"/>
          </a:xfrm>
        </p:spPr>
        <p:txBody>
          <a:bodyPr/>
          <a:lstStyle/>
          <a:p>
            <a:r>
              <a:rPr lang="da-DK" dirty="0"/>
              <a:t>FH18</a:t>
            </a:r>
          </a:p>
        </p:txBody>
      </p:sp>
      <p:graphicFrame>
        <p:nvGraphicFramePr>
          <p:cNvPr id="3" name="Diagram 2">
            <a:extLst>
              <a:ext uri="{FF2B5EF4-FFF2-40B4-BE49-F238E27FC236}">
                <a16:creationId xmlns:a16="http://schemas.microsoft.com/office/drawing/2014/main" id="{C10E98DB-6176-4D82-8D8B-D58532C2B37C}"/>
              </a:ext>
            </a:extLst>
          </p:cNvPr>
          <p:cNvGraphicFramePr/>
          <p:nvPr>
            <p:extLst>
              <p:ext uri="{D42A27DB-BD31-4B8C-83A1-F6EECF244321}">
                <p14:modId xmlns:p14="http://schemas.microsoft.com/office/powerpoint/2010/main" val="4003119186"/>
              </p:ext>
            </p:extLst>
          </p:nvPr>
        </p:nvGraphicFramePr>
        <p:xfrm>
          <a:off x="-1687498" y="438709"/>
          <a:ext cx="9406733" cy="4569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felt 3">
            <a:extLst>
              <a:ext uri="{FF2B5EF4-FFF2-40B4-BE49-F238E27FC236}">
                <a16:creationId xmlns:a16="http://schemas.microsoft.com/office/drawing/2014/main" id="{3AC4E342-A97A-41FD-87BF-AA36F6EB539A}"/>
              </a:ext>
            </a:extLst>
          </p:cNvPr>
          <p:cNvSpPr txBox="1"/>
          <p:nvPr/>
        </p:nvSpPr>
        <p:spPr>
          <a:xfrm>
            <a:off x="8945217" y="874643"/>
            <a:ext cx="2319131" cy="2015936"/>
          </a:xfrm>
          <a:prstGeom prst="rect">
            <a:avLst/>
          </a:prstGeom>
          <a:noFill/>
          <a:ln>
            <a:solidFill>
              <a:schemeClr val="bg1"/>
            </a:solidFill>
          </a:ln>
        </p:spPr>
        <p:txBody>
          <a:bodyPr wrap="square" rtlCol="0">
            <a:spAutoFit/>
          </a:bodyPr>
          <a:lstStyle/>
          <a:p>
            <a:r>
              <a:rPr lang="da-DK" sz="2500" dirty="0">
                <a:solidFill>
                  <a:schemeClr val="bg1"/>
                </a:solidFill>
              </a:rPr>
              <a:t>Målet:</a:t>
            </a:r>
          </a:p>
          <a:p>
            <a:r>
              <a:rPr lang="da-DK" sz="2500" dirty="0">
                <a:solidFill>
                  <a:schemeClr val="bg1"/>
                </a:solidFill>
              </a:rPr>
              <a:t>Det skal være nemt, sjovt og tilgængeligt at være frivillig</a:t>
            </a:r>
          </a:p>
        </p:txBody>
      </p:sp>
      <p:pic>
        <p:nvPicPr>
          <p:cNvPr id="5" name="Billede 4">
            <a:extLst>
              <a:ext uri="{FF2B5EF4-FFF2-40B4-BE49-F238E27FC236}">
                <a16:creationId xmlns:a16="http://schemas.microsoft.com/office/drawing/2014/main" id="{987A15B7-0A85-49F7-8E77-EAE7CAE854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4978" y="3839342"/>
            <a:ext cx="7807338" cy="2600754"/>
          </a:xfrm>
          <a:prstGeom prst="rect">
            <a:avLst/>
          </a:prstGeom>
        </p:spPr>
      </p:pic>
    </p:spTree>
    <p:extLst>
      <p:ext uri="{BB962C8B-B14F-4D97-AF65-F5344CB8AC3E}">
        <p14:creationId xmlns:p14="http://schemas.microsoft.com/office/powerpoint/2010/main" val="974549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52650" y="1166878"/>
            <a:ext cx="7886700" cy="1325563"/>
          </a:xfrm>
        </p:spPr>
        <p:txBody>
          <a:bodyPr/>
          <a:lstStyle/>
          <a:p>
            <a:r>
              <a:rPr lang="da-DK" dirty="0">
                <a:latin typeface="Flavin Bold"/>
              </a:rPr>
              <a:t>European Capital of </a:t>
            </a:r>
            <a:r>
              <a:rPr lang="da-DK" dirty="0" err="1">
                <a:latin typeface="Flavin Bold"/>
              </a:rPr>
              <a:t>volunteering</a:t>
            </a:r>
            <a:endParaRPr lang="da-DK" dirty="0">
              <a:latin typeface="Flavin Bold"/>
            </a:endParaRPr>
          </a:p>
        </p:txBody>
      </p:sp>
      <p:sp>
        <p:nvSpPr>
          <p:cNvPr id="3" name="Pladsholder til indhold 2"/>
          <p:cNvSpPr>
            <a:spLocks noGrp="1"/>
          </p:cNvSpPr>
          <p:nvPr>
            <p:ph idx="1"/>
          </p:nvPr>
        </p:nvSpPr>
        <p:spPr>
          <a:xfrm>
            <a:off x="2152650" y="2568687"/>
            <a:ext cx="7886700" cy="4351338"/>
          </a:xfrm>
        </p:spPr>
        <p:txBody>
          <a:bodyPr/>
          <a:lstStyle/>
          <a:p>
            <a:r>
              <a:rPr lang="da-DK" dirty="0">
                <a:latin typeface="Flavin Bold"/>
              </a:rPr>
              <a:t>Barcelona 2014</a:t>
            </a:r>
          </a:p>
          <a:p>
            <a:r>
              <a:rPr lang="da-DK" dirty="0">
                <a:latin typeface="Flavin Bold"/>
              </a:rPr>
              <a:t>Lissabon 2015</a:t>
            </a:r>
          </a:p>
          <a:p>
            <a:r>
              <a:rPr lang="da-DK" dirty="0">
                <a:latin typeface="Flavin Bold"/>
              </a:rPr>
              <a:t>London 2016</a:t>
            </a:r>
          </a:p>
          <a:p>
            <a:r>
              <a:rPr lang="da-DK" dirty="0" err="1">
                <a:latin typeface="Flavin Bold"/>
              </a:rPr>
              <a:t>Sligo</a:t>
            </a:r>
            <a:r>
              <a:rPr lang="da-DK" dirty="0">
                <a:latin typeface="Flavin Bold"/>
              </a:rPr>
              <a:t> 2017</a:t>
            </a:r>
          </a:p>
          <a:p>
            <a:r>
              <a:rPr lang="da-DK" dirty="0">
                <a:latin typeface="Flavin Bold"/>
              </a:rPr>
              <a:t>Aarhus 2018</a:t>
            </a:r>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8149" y="2492440"/>
            <a:ext cx="3407569" cy="3500438"/>
          </a:xfrm>
          <a:prstGeom prst="rect">
            <a:avLst/>
          </a:prstGeom>
        </p:spPr>
      </p:pic>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674" y="3153134"/>
            <a:ext cx="2918652" cy="929104"/>
          </a:xfrm>
          <a:prstGeom prst="rect">
            <a:avLst/>
          </a:prstGeom>
        </p:spPr>
      </p:pic>
    </p:spTree>
    <p:extLst>
      <p:ext uri="{BB962C8B-B14F-4D97-AF65-F5344CB8AC3E}">
        <p14:creationId xmlns:p14="http://schemas.microsoft.com/office/powerpoint/2010/main" val="3715728764"/>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2923</TotalTime>
  <Words>1545</Words>
  <Application>Microsoft Office PowerPoint</Application>
  <PresentationFormat>Widescreen</PresentationFormat>
  <Paragraphs>224</Paragraphs>
  <Slides>28</Slides>
  <Notes>11</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28</vt:i4>
      </vt:variant>
    </vt:vector>
  </HeadingPairs>
  <TitlesOfParts>
    <vt:vector size="37" baseType="lpstr">
      <vt:lpstr>Arial</vt:lpstr>
      <vt:lpstr>Arial Black</vt:lpstr>
      <vt:lpstr>Bernard MT Condensed</vt:lpstr>
      <vt:lpstr>Calibri</vt:lpstr>
      <vt:lpstr>Calibri Light</vt:lpstr>
      <vt:lpstr>Flavin</vt:lpstr>
      <vt:lpstr>Flavin Bold</vt:lpstr>
      <vt:lpstr>Wingdings</vt:lpstr>
      <vt:lpstr>Office-tema</vt:lpstr>
      <vt:lpstr>VØLUND OG KLOSTERS ÅRSMØDE DEN 29. MAJ 2018  V. Maj Morgenstjerne</vt:lpstr>
      <vt:lpstr>… hvem er jeg?</vt:lpstr>
      <vt:lpstr>Styring af nye indsatser som udføres i samarbejde med frivillige…  Hva’ for en fisk? </vt:lpstr>
      <vt:lpstr>Det store spørgsmål.. Kan fremtidens myndighed overhovedet styres?</vt:lpstr>
      <vt:lpstr>Temaer…</vt:lpstr>
      <vt:lpstr>Hvorfor taler vi overhovedet om, hvem der redder velfærdsstaten?</vt:lpstr>
      <vt:lpstr>Frivillighovedstad 2018 events</vt:lpstr>
      <vt:lpstr>FH18</vt:lpstr>
      <vt:lpstr>European Capital of volunteering</vt:lpstr>
      <vt:lpstr>PowerPoint-præsentation</vt:lpstr>
      <vt:lpstr>Hvad ved vi om frivillighed I</vt:lpstr>
      <vt:lpstr>Hvad ved vi om frivillighed II</vt:lpstr>
      <vt:lpstr>Et MSO landkort </vt:lpstr>
      <vt:lpstr>PowerPoint-præsentation</vt:lpstr>
      <vt:lpstr>Et par eksempler: - 180 dage på plejehjem  -  Fællesspisning på Borgvold - Morgenaflevering i Lynghoved </vt:lpstr>
      <vt:lpstr>.. Og bøvlet der pipler frem?  Udvalgte eksempler</vt:lpstr>
      <vt:lpstr>Hvilke løsninger kalder det på?</vt:lpstr>
      <vt:lpstr>Hvordan understøtter vi det billede og hvad kræver det af os i fremtiden?</vt:lpstr>
      <vt:lpstr>SNAK MED SIDEMANDEN</vt:lpstr>
      <vt:lpstr>PowerPoint-præsentation</vt:lpstr>
      <vt:lpstr>Hvor kommer Frivillighovedstad 2018 ind i billedet?</vt:lpstr>
      <vt:lpstr>Indsigter so far…</vt:lpstr>
      <vt:lpstr>Vi (I) skal…</vt:lpstr>
      <vt:lpstr>Samskabelse og Frivillighed</vt:lpstr>
      <vt:lpstr>PowerPoint-præsentation</vt:lpstr>
      <vt:lpstr>PowerPoint-præsentation</vt:lpstr>
      <vt:lpstr>Så … Fremtidens velfærd… hvem løser den?</vt:lpstr>
      <vt:lpstr>Tak for i dag/ V. Lone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Maj Morgenstjerne</dc:creator>
  <cp:lastModifiedBy>Maj Morgenstjerne</cp:lastModifiedBy>
  <cp:revision>13</cp:revision>
  <dcterms:created xsi:type="dcterms:W3CDTF">2018-05-25T21:01:54Z</dcterms:created>
  <dcterms:modified xsi:type="dcterms:W3CDTF">2018-05-27T21:45:07Z</dcterms:modified>
</cp:coreProperties>
</file>