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4"/>
  </p:sldMasterIdLst>
  <p:notesMasterIdLst>
    <p:notesMasterId r:id="rId17"/>
  </p:notesMasterIdLst>
  <p:sldIdLst>
    <p:sldId id="3666" r:id="rId5"/>
    <p:sldId id="1672" r:id="rId6"/>
    <p:sldId id="401" r:id="rId7"/>
    <p:sldId id="1132" r:id="rId8"/>
    <p:sldId id="329" r:id="rId9"/>
    <p:sldId id="3668" r:id="rId10"/>
    <p:sldId id="3667" r:id="rId11"/>
    <p:sldId id="1683" r:id="rId12"/>
    <p:sldId id="1819" r:id="rId13"/>
    <p:sldId id="3670" r:id="rId14"/>
    <p:sldId id="3671" r:id="rId15"/>
    <p:sldId id="3672"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85A6"/>
    <a:srgbClr val="DBD6D2"/>
    <a:srgbClr val="F5F3F2"/>
    <a:srgbClr val="FFFFFF"/>
    <a:srgbClr val="86A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834"/>
    <p:restoredTop sz="86911"/>
  </p:normalViewPr>
  <p:slideViewPr>
    <p:cSldViewPr snapToGrid="0">
      <p:cViewPr varScale="1">
        <p:scale>
          <a:sx n="77" d="100"/>
          <a:sy n="77" d="100"/>
        </p:scale>
        <p:origin x="24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Dror Lildal" userId="e688a140-a081-4152-a7a5-524543c6f39d" providerId="ADAL" clId="{2BAA0564-BB20-5640-B9B4-CF228F241293}"/>
    <pc:docChg chg="modSld">
      <pc:chgData name="Maja  Dror Lildal" userId="e688a140-a081-4152-a7a5-524543c6f39d" providerId="ADAL" clId="{2BAA0564-BB20-5640-B9B4-CF228F241293}" dt="2024-06-14T07:26:13.293" v="15" actId="20577"/>
      <pc:docMkLst>
        <pc:docMk/>
      </pc:docMkLst>
      <pc:sldChg chg="modNotesTx">
        <pc:chgData name="Maja  Dror Lildal" userId="e688a140-a081-4152-a7a5-524543c6f39d" providerId="ADAL" clId="{2BAA0564-BB20-5640-B9B4-CF228F241293}" dt="2024-06-14T07:26:13.293" v="15" actId="20577"/>
        <pc:sldMkLst>
          <pc:docMk/>
          <pc:sldMk cId="1942660065" sldId="3649"/>
        </pc:sldMkLst>
      </pc:sldChg>
    </pc:docChg>
  </pc:docChgLst>
  <pc:docChgLst>
    <pc:chgData name="Marie-Noél Jepsen" userId="S::marienoel@substans-konsulenthus.dk::faf55ab0-d3ea-4d87-8b73-63051319231a" providerId="AD" clId="Web-{F99FD04E-D183-4CEC-9783-0A1F14701551}"/>
    <pc:docChg chg="modSld">
      <pc:chgData name="Marie-Noél Jepsen" userId="S::marienoel@substans-konsulenthus.dk::faf55ab0-d3ea-4d87-8b73-63051319231a" providerId="AD" clId="Web-{F99FD04E-D183-4CEC-9783-0A1F14701551}" dt="2024-04-03T18:14:16.456" v="15"/>
      <pc:docMkLst>
        <pc:docMk/>
      </pc:docMkLst>
      <pc:sldChg chg="addSp delSp modSp mod setBg setClrOvrMap">
        <pc:chgData name="Marie-Noél Jepsen" userId="S::marienoel@substans-konsulenthus.dk::faf55ab0-d3ea-4d87-8b73-63051319231a" providerId="AD" clId="Web-{F99FD04E-D183-4CEC-9783-0A1F14701551}" dt="2024-04-03T18:13:55.877" v="11" actId="14100"/>
        <pc:sldMkLst>
          <pc:docMk/>
          <pc:sldMk cId="2656371555" sldId="396"/>
        </pc:sldMkLst>
        <pc:spChg chg="mod ord">
          <ac:chgData name="Marie-Noél Jepsen" userId="S::marienoel@substans-konsulenthus.dk::faf55ab0-d3ea-4d87-8b73-63051319231a" providerId="AD" clId="Web-{F99FD04E-D183-4CEC-9783-0A1F14701551}" dt="2024-04-03T18:13:48.517" v="9"/>
          <ac:spMkLst>
            <pc:docMk/>
            <pc:sldMk cId="2656371555" sldId="396"/>
            <ac:spMk id="2" creationId="{1B69D4A0-A1BA-6D49-A6A6-64A5E5A9782A}"/>
          </ac:spMkLst>
        </pc:spChg>
        <pc:spChg chg="add del">
          <ac:chgData name="Marie-Noél Jepsen" userId="S::marienoel@substans-konsulenthus.dk::faf55ab0-d3ea-4d87-8b73-63051319231a" providerId="AD" clId="Web-{F99FD04E-D183-4CEC-9783-0A1F14701551}" dt="2024-04-03T18:13:31.157" v="5"/>
          <ac:spMkLst>
            <pc:docMk/>
            <pc:sldMk cId="2656371555" sldId="396"/>
            <ac:spMk id="8" creationId="{6E448DB1-4196-18A6-15DA-C72635C1B11E}"/>
          </ac:spMkLst>
        </pc:spChg>
        <pc:spChg chg="add del">
          <ac:chgData name="Marie-Noél Jepsen" userId="S::marienoel@substans-konsulenthus.dk::faf55ab0-d3ea-4d87-8b73-63051319231a" providerId="AD" clId="Web-{F99FD04E-D183-4CEC-9783-0A1F14701551}" dt="2024-04-03T18:13:31.157" v="5"/>
          <ac:spMkLst>
            <pc:docMk/>
            <pc:sldMk cId="2656371555" sldId="396"/>
            <ac:spMk id="10" creationId="{76A10D8F-D463-70E5-239B-17AD65EF433D}"/>
          </ac:spMkLst>
        </pc:spChg>
        <pc:spChg chg="add del">
          <ac:chgData name="Marie-Noél Jepsen" userId="S::marienoel@substans-konsulenthus.dk::faf55ab0-d3ea-4d87-8b73-63051319231a" providerId="AD" clId="Web-{F99FD04E-D183-4CEC-9783-0A1F14701551}" dt="2024-04-03T18:13:48.517" v="9"/>
          <ac:spMkLst>
            <pc:docMk/>
            <pc:sldMk cId="2656371555" sldId="396"/>
            <ac:spMk id="12" creationId="{0EECA69B-4C2A-7F31-8019-E90DB3BD49CB}"/>
          </ac:spMkLst>
        </pc:spChg>
        <pc:spChg chg="add del">
          <ac:chgData name="Marie-Noél Jepsen" userId="S::marienoel@substans-konsulenthus.dk::faf55ab0-d3ea-4d87-8b73-63051319231a" providerId="AD" clId="Web-{F99FD04E-D183-4CEC-9783-0A1F14701551}" dt="2024-04-03T18:13:48.517" v="9"/>
          <ac:spMkLst>
            <pc:docMk/>
            <pc:sldMk cId="2656371555" sldId="396"/>
            <ac:spMk id="13" creationId="{495DEB6A-976D-98B6-8875-F4C240958B3E}"/>
          </ac:spMkLst>
        </pc:spChg>
        <pc:picChg chg="add del mod">
          <ac:chgData name="Marie-Noél Jepsen" userId="S::marienoel@substans-konsulenthus.dk::faf55ab0-d3ea-4d87-8b73-63051319231a" providerId="AD" clId="Web-{F99FD04E-D183-4CEC-9783-0A1F14701551}" dt="2024-04-03T18:13:55.877" v="11" actId="14100"/>
          <ac:picMkLst>
            <pc:docMk/>
            <pc:sldMk cId="2656371555" sldId="396"/>
            <ac:picMk id="3" creationId="{6732A26F-1CAF-4AF3-1109-373F1FA38573}"/>
          </ac:picMkLst>
        </pc:picChg>
        <pc:picChg chg="del">
          <ac:chgData name="Marie-Noél Jepsen" userId="S::marienoel@substans-konsulenthus.dk::faf55ab0-d3ea-4d87-8b73-63051319231a" providerId="AD" clId="Web-{F99FD04E-D183-4CEC-9783-0A1F14701551}" dt="2024-04-03T18:13:01.766" v="0"/>
          <ac:picMkLst>
            <pc:docMk/>
            <pc:sldMk cId="2656371555" sldId="396"/>
            <ac:picMk id="5" creationId="{7E5DB167-7B48-EDF6-D605-D93A01841EBB}"/>
          </ac:picMkLst>
        </pc:picChg>
      </pc:sldChg>
      <pc:sldChg chg="addSp delSp modSp mod setBg">
        <pc:chgData name="Marie-Noél Jepsen" userId="S::marienoel@substans-konsulenthus.dk::faf55ab0-d3ea-4d87-8b73-63051319231a" providerId="AD" clId="Web-{F99FD04E-D183-4CEC-9783-0A1F14701551}" dt="2024-04-03T18:14:16.456" v="15"/>
        <pc:sldMkLst>
          <pc:docMk/>
          <pc:sldMk cId="2255011368" sldId="3574"/>
        </pc:sldMkLst>
        <pc:spChg chg="del">
          <ac:chgData name="Marie-Noél Jepsen" userId="S::marienoel@substans-konsulenthus.dk::faf55ab0-d3ea-4d87-8b73-63051319231a" providerId="AD" clId="Web-{F99FD04E-D183-4CEC-9783-0A1F14701551}" dt="2024-04-03T18:14:02.940" v="12"/>
          <ac:spMkLst>
            <pc:docMk/>
            <pc:sldMk cId="2255011368" sldId="3574"/>
            <ac:spMk id="2" creationId="{35B75284-4B41-CB41-A706-5DAE8A827F6C}"/>
          </ac:spMkLst>
        </pc:spChg>
        <pc:spChg chg="add del mod">
          <ac:chgData name="Marie-Noél Jepsen" userId="S::marienoel@substans-konsulenthus.dk::faf55ab0-d3ea-4d87-8b73-63051319231a" providerId="AD" clId="Web-{F99FD04E-D183-4CEC-9783-0A1F14701551}" dt="2024-04-03T18:14:16.456" v="15"/>
          <ac:spMkLst>
            <pc:docMk/>
            <pc:sldMk cId="2255011368" sldId="3574"/>
            <ac:spMk id="20" creationId="{E3A0D94D-6D6C-9744-2509-A637B4D9E126}"/>
          </ac:spMkLst>
        </pc:spChg>
        <pc:spChg chg="add del mod">
          <ac:chgData name="Marie-Noél Jepsen" userId="S::marienoel@substans-konsulenthus.dk::faf55ab0-d3ea-4d87-8b73-63051319231a" providerId="AD" clId="Web-{F99FD04E-D183-4CEC-9783-0A1F14701551}" dt="2024-04-03T18:14:13.362" v="14"/>
          <ac:spMkLst>
            <pc:docMk/>
            <pc:sldMk cId="2255011368" sldId="3574"/>
            <ac:spMk id="37" creationId="{75FA76CA-D875-19CB-C7B5-F141B92B465C}"/>
          </ac:spMkLst>
        </pc:spChg>
        <pc:spChg chg="add">
          <ac:chgData name="Marie-Noél Jepsen" userId="S::marienoel@substans-konsulenthus.dk::faf55ab0-d3ea-4d87-8b73-63051319231a" providerId="AD" clId="Web-{F99FD04E-D183-4CEC-9783-0A1F14701551}" dt="2024-04-03T18:14:16.456" v="15"/>
          <ac:spMkLst>
            <pc:docMk/>
            <pc:sldMk cId="2255011368" sldId="3574"/>
            <ac:spMk id="43" creationId="{35D3817B-01DA-DCDA-FA18-49D6FF003762}"/>
          </ac:spMkLst>
        </pc:spChg>
        <pc:graphicFrameChg chg="del">
          <ac:chgData name="Marie-Noél Jepsen" userId="S::marienoel@substans-konsulenthus.dk::faf55ab0-d3ea-4d87-8b73-63051319231a" providerId="AD" clId="Web-{F99FD04E-D183-4CEC-9783-0A1F14701551}" dt="2024-04-03T18:14:07.393" v="13"/>
          <ac:graphicFrameMkLst>
            <pc:docMk/>
            <pc:sldMk cId="2255011368" sldId="3574"/>
            <ac:graphicFrameMk id="5" creationId="{52B1AF2C-EECF-374C-8E54-E629849A380D}"/>
          </ac:graphicFrameMkLst>
        </pc:graphicFrameChg>
        <pc:picChg chg="add mod ord">
          <ac:chgData name="Marie-Noél Jepsen" userId="S::marienoel@substans-konsulenthus.dk::faf55ab0-d3ea-4d87-8b73-63051319231a" providerId="AD" clId="Web-{F99FD04E-D183-4CEC-9783-0A1F14701551}" dt="2024-04-03T18:14:16.456" v="15"/>
          <ac:picMkLst>
            <pc:docMk/>
            <pc:sldMk cId="2255011368" sldId="3574"/>
            <ac:picMk id="38" creationId="{BEA488F5-2C5D-E135-80D4-70FFB3D04ED3}"/>
          </ac:picMkLst>
        </pc:picChg>
      </pc:sldChg>
    </pc:docChg>
  </pc:docChgLst>
  <pc:docChgLst>
    <pc:chgData name="Maja  Dror Lildal" userId="e688a140-a081-4152-a7a5-524543c6f39d" providerId="ADAL" clId="{A7B9F2A0-4FC3-454D-BA15-ABCC4B7DB23E}"/>
    <pc:docChg chg="custSel addSld modSld">
      <pc:chgData name="Maja  Dror Lildal" userId="e688a140-a081-4152-a7a5-524543c6f39d" providerId="ADAL" clId="{A7B9F2A0-4FC3-454D-BA15-ABCC4B7DB23E}" dt="2024-05-22T07:27:52.209" v="87" actId="20577"/>
      <pc:docMkLst>
        <pc:docMk/>
      </pc:docMkLst>
      <pc:sldChg chg="addSp delSp modSp new mod setBg">
        <pc:chgData name="Maja  Dror Lildal" userId="e688a140-a081-4152-a7a5-524543c6f39d" providerId="ADAL" clId="{A7B9F2A0-4FC3-454D-BA15-ABCC4B7DB23E}" dt="2024-05-22T07:27:52.209" v="87" actId="20577"/>
        <pc:sldMkLst>
          <pc:docMk/>
          <pc:sldMk cId="4050131639" sldId="3651"/>
        </pc:sldMkLst>
        <pc:spChg chg="mod">
          <ac:chgData name="Maja  Dror Lildal" userId="e688a140-a081-4152-a7a5-524543c6f39d" providerId="ADAL" clId="{A7B9F2A0-4FC3-454D-BA15-ABCC4B7DB23E}" dt="2024-05-22T07:27:52.209" v="87" actId="20577"/>
          <ac:spMkLst>
            <pc:docMk/>
            <pc:sldMk cId="4050131639" sldId="3651"/>
            <ac:spMk id="2" creationId="{60CD08B8-D901-B634-F147-EADF8F1B3E4E}"/>
          </ac:spMkLst>
        </pc:spChg>
        <pc:spChg chg="del">
          <ac:chgData name="Maja  Dror Lildal" userId="e688a140-a081-4152-a7a5-524543c6f39d" providerId="ADAL" clId="{A7B9F2A0-4FC3-454D-BA15-ABCC4B7DB23E}" dt="2024-05-22T07:27:21.797" v="1"/>
          <ac:spMkLst>
            <pc:docMk/>
            <pc:sldMk cId="4050131639" sldId="3651"/>
            <ac:spMk id="3" creationId="{11B71EAA-1BF8-8AFC-54CA-BCAF43EEEF6C}"/>
          </ac:spMkLst>
        </pc:spChg>
        <pc:spChg chg="add">
          <ac:chgData name="Maja  Dror Lildal" userId="e688a140-a081-4152-a7a5-524543c6f39d" providerId="ADAL" clId="{A7B9F2A0-4FC3-454D-BA15-ABCC4B7DB23E}" dt="2024-05-22T07:27:27.427" v="4" actId="26606"/>
          <ac:spMkLst>
            <pc:docMk/>
            <pc:sldMk cId="4050131639" sldId="3651"/>
            <ac:spMk id="10" creationId="{340A7190-01C3-EB5F-290B-2565AB617987}"/>
          </ac:spMkLst>
        </pc:spChg>
        <pc:picChg chg="add mod">
          <ac:chgData name="Maja  Dror Lildal" userId="e688a140-a081-4152-a7a5-524543c6f39d" providerId="ADAL" clId="{A7B9F2A0-4FC3-454D-BA15-ABCC4B7DB23E}" dt="2024-05-22T07:27:27.427" v="4" actId="26606"/>
          <ac:picMkLst>
            <pc:docMk/>
            <pc:sldMk cId="4050131639" sldId="3651"/>
            <ac:picMk id="5" creationId="{3E1A0F96-0D48-D9F9-3052-85F2371882E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8489A-239C-AB45-808F-0BFC4E300DEF}" type="doc">
      <dgm:prSet loTypeId="urn:microsoft.com/office/officeart/2005/8/layout/target1" loCatId="" qsTypeId="urn:microsoft.com/office/officeart/2005/8/quickstyle/simple1" qsCatId="simple" csTypeId="urn:microsoft.com/office/officeart/2005/8/colors/colorful3" csCatId="colorful" phldr="1"/>
      <dgm:spPr/>
    </dgm:pt>
    <dgm:pt modelId="{0FC636A1-19F3-5A41-876C-6D436630F255}">
      <dgm:prSet phldrT="[Tekst]" custT="1"/>
      <dgm:spPr/>
      <dgm:t>
        <a:bodyPr/>
        <a:lstStyle/>
        <a:p>
          <a:r>
            <a:rPr lang="da-DK" sz="2000" b="1" kern="1200"/>
            <a:t>1. personsperspektiv</a:t>
          </a:r>
          <a:br>
            <a:rPr lang="da-DK" sz="2000" kern="1200"/>
          </a:br>
          <a:r>
            <a:rPr lang="da-DK" sz="1400" kern="1200">
              <a:solidFill>
                <a:prstClr val="black"/>
              </a:solidFill>
              <a:latin typeface="Trade Gothic Next Light"/>
              <a:ea typeface="+mn-ea"/>
              <a:cs typeface="+mn-cs"/>
            </a:rPr>
            <a:t>Et indefra-perspektiv på borgeren. Borgeren giver selv udtryk for sine holdninger, oplevelse og ønsker. Borgerens egne holdninger, oplevelser og erfaringer skal tages alvorligt og tillægges værdi i beslutninger. </a:t>
          </a:r>
        </a:p>
      </dgm:t>
    </dgm:pt>
    <dgm:pt modelId="{92B596CE-26C0-5848-8817-67D952DB59AA}" type="parTrans" cxnId="{9E579EC9-3DD1-D84D-AEE3-8ECBB722DF8E}">
      <dgm:prSet/>
      <dgm:spPr/>
      <dgm:t>
        <a:bodyPr/>
        <a:lstStyle/>
        <a:p>
          <a:endParaRPr lang="da-DK"/>
        </a:p>
      </dgm:t>
    </dgm:pt>
    <dgm:pt modelId="{DBE7FFA3-441C-0F49-A7FF-9AFFD8B5DA65}" type="sibTrans" cxnId="{9E579EC9-3DD1-D84D-AEE3-8ECBB722DF8E}">
      <dgm:prSet/>
      <dgm:spPr/>
      <dgm:t>
        <a:bodyPr/>
        <a:lstStyle/>
        <a:p>
          <a:endParaRPr lang="da-DK"/>
        </a:p>
      </dgm:t>
    </dgm:pt>
    <dgm:pt modelId="{0E5B13A3-B2E8-DD40-A94D-94BF1CCBA740}">
      <dgm:prSet phldrT="[Tekst]" custT="1"/>
      <dgm:spPr/>
      <dgm:t>
        <a:bodyPr/>
        <a:lstStyle/>
        <a:p>
          <a:r>
            <a:rPr lang="da-DK" sz="2000" b="1" kern="1200"/>
            <a:t>2. Personsperspektiv</a:t>
          </a:r>
          <a:br>
            <a:rPr lang="da-DK" sz="2000" kern="1200"/>
          </a:br>
          <a:r>
            <a:rPr lang="da-DK" sz="1400" kern="1200">
              <a:solidFill>
                <a:prstClr val="black"/>
              </a:solidFill>
              <a:latin typeface="Trade Gothic Next Light"/>
              <a:ea typeface="+mn-ea"/>
              <a:cs typeface="+mn-cs"/>
            </a:rPr>
            <a:t>Et tilstræbt indefra perspektiv på borgeren. Den fagprofessionelles forsøg på at sætte sig ind i borgerens situation. Der tales med parter omkring borgeren (f.eks. ægtefælle eller børn).</a:t>
          </a:r>
        </a:p>
      </dgm:t>
    </dgm:pt>
    <dgm:pt modelId="{A5AD2B98-18F8-BD40-BDDF-9A2F7887A228}" type="parTrans" cxnId="{AF209401-7AD4-8D43-9061-303635BD62DE}">
      <dgm:prSet/>
      <dgm:spPr/>
      <dgm:t>
        <a:bodyPr/>
        <a:lstStyle/>
        <a:p>
          <a:endParaRPr lang="da-DK"/>
        </a:p>
      </dgm:t>
    </dgm:pt>
    <dgm:pt modelId="{9F3F774B-3577-5E46-B689-761C11C3F8CA}" type="sibTrans" cxnId="{AF209401-7AD4-8D43-9061-303635BD62DE}">
      <dgm:prSet/>
      <dgm:spPr/>
      <dgm:t>
        <a:bodyPr/>
        <a:lstStyle/>
        <a:p>
          <a:endParaRPr lang="da-DK"/>
        </a:p>
      </dgm:t>
    </dgm:pt>
    <dgm:pt modelId="{586E198A-3582-694A-848C-D4DCBC0DF25F}">
      <dgm:prSet phldrT="[Tekst]" custT="1"/>
      <dgm:spPr/>
      <dgm:t>
        <a:bodyPr/>
        <a:lstStyle/>
        <a:p>
          <a:r>
            <a:rPr lang="da-DK" sz="2000" b="1" kern="1200"/>
            <a:t>3. Personsperspektiv</a:t>
          </a:r>
          <a:br>
            <a:rPr lang="da-DK" sz="2000" kern="1200"/>
          </a:br>
          <a:r>
            <a:rPr lang="da-DK" sz="1400" kern="1200">
              <a:solidFill>
                <a:prstClr val="black"/>
              </a:solidFill>
              <a:latin typeface="Trade Gothic Next Light"/>
              <a:ea typeface="+mn-ea"/>
              <a:cs typeface="+mn-cs"/>
            </a:rPr>
            <a:t>Et udefra perspektiv. Den fagprofessionelles syn på borgeren baseret på en generaliseret forståelse eller faglig viden om, hvad det vil sige at være borger i en given situation eller med en bestemt diagnose eller lidelse. </a:t>
          </a:r>
        </a:p>
      </dgm:t>
    </dgm:pt>
    <dgm:pt modelId="{A82A57A9-3F2A-BE4F-8FEE-3362EBE85FBC}" type="parTrans" cxnId="{74528868-9713-854F-A954-882D2A523909}">
      <dgm:prSet/>
      <dgm:spPr/>
      <dgm:t>
        <a:bodyPr/>
        <a:lstStyle/>
        <a:p>
          <a:endParaRPr lang="da-DK"/>
        </a:p>
      </dgm:t>
    </dgm:pt>
    <dgm:pt modelId="{0E2FD9B5-BC2F-6847-BFFF-A7E9F09DBC27}" type="sibTrans" cxnId="{74528868-9713-854F-A954-882D2A523909}">
      <dgm:prSet/>
      <dgm:spPr/>
      <dgm:t>
        <a:bodyPr/>
        <a:lstStyle/>
        <a:p>
          <a:endParaRPr lang="da-DK"/>
        </a:p>
      </dgm:t>
    </dgm:pt>
    <dgm:pt modelId="{8D681EFE-2678-0947-B7F8-37F5EE068460}" type="pres">
      <dgm:prSet presAssocID="{0ED8489A-239C-AB45-808F-0BFC4E300DEF}" presName="composite" presStyleCnt="0">
        <dgm:presLayoutVars>
          <dgm:chMax val="5"/>
          <dgm:dir/>
          <dgm:resizeHandles val="exact"/>
        </dgm:presLayoutVars>
      </dgm:prSet>
      <dgm:spPr/>
    </dgm:pt>
    <dgm:pt modelId="{8C054FC9-1BB2-B344-A675-78DA4400A943}" type="pres">
      <dgm:prSet presAssocID="{0FC636A1-19F3-5A41-876C-6D436630F255}" presName="circle1" presStyleLbl="lnNode1" presStyleIdx="0" presStyleCnt="3"/>
      <dgm:spPr>
        <a:solidFill>
          <a:srgbClr val="E4395E"/>
        </a:solidFill>
        <a:ln>
          <a:noFill/>
        </a:ln>
      </dgm:spPr>
    </dgm:pt>
    <dgm:pt modelId="{3144C176-5D1F-9B45-A1AA-C301185D51E9}" type="pres">
      <dgm:prSet presAssocID="{0FC636A1-19F3-5A41-876C-6D436630F255}" presName="text1" presStyleLbl="revTx" presStyleIdx="0" presStyleCnt="3" custScaleX="225484" custScaleY="96611" custLinFactNeighborX="64094" custLinFactNeighborY="48688">
        <dgm:presLayoutVars>
          <dgm:bulletEnabled val="1"/>
        </dgm:presLayoutVars>
      </dgm:prSet>
      <dgm:spPr/>
    </dgm:pt>
    <dgm:pt modelId="{4E10DB73-0F01-3740-8887-1D0A51881BB9}" type="pres">
      <dgm:prSet presAssocID="{0FC636A1-19F3-5A41-876C-6D436630F255}" presName="line1" presStyleLbl="callout" presStyleIdx="0" presStyleCnt="6"/>
      <dgm:spPr/>
    </dgm:pt>
    <dgm:pt modelId="{E597A834-CC90-8847-A733-5218931A05E2}" type="pres">
      <dgm:prSet presAssocID="{0FC636A1-19F3-5A41-876C-6D436630F255}" presName="d1" presStyleLbl="callout" presStyleIdx="1" presStyleCnt="6"/>
      <dgm:spPr/>
    </dgm:pt>
    <dgm:pt modelId="{0A0C1394-D3E4-F44E-8E21-C6ABC956C940}" type="pres">
      <dgm:prSet presAssocID="{0E5B13A3-B2E8-DD40-A94D-94BF1CCBA740}" presName="circle2" presStyleLbl="lnNode1" presStyleIdx="1" presStyleCnt="3"/>
      <dgm:spPr>
        <a:solidFill>
          <a:srgbClr val="DF4F13"/>
        </a:solidFill>
        <a:ln>
          <a:noFill/>
        </a:ln>
      </dgm:spPr>
    </dgm:pt>
    <dgm:pt modelId="{513E7A26-650B-D846-A9CF-EDC67FB6DEFB}" type="pres">
      <dgm:prSet presAssocID="{0E5B13A3-B2E8-DD40-A94D-94BF1CCBA740}" presName="text2" presStyleLbl="revTx" presStyleIdx="1" presStyleCnt="3" custScaleX="235475" custLinFactNeighborX="68233" custLinFactNeighborY="50280">
        <dgm:presLayoutVars>
          <dgm:bulletEnabled val="1"/>
        </dgm:presLayoutVars>
      </dgm:prSet>
      <dgm:spPr/>
    </dgm:pt>
    <dgm:pt modelId="{421D9FEC-81B0-DE45-8E61-FCCE1EFF28DD}" type="pres">
      <dgm:prSet presAssocID="{0E5B13A3-B2E8-DD40-A94D-94BF1CCBA740}" presName="line2" presStyleLbl="callout" presStyleIdx="2" presStyleCnt="6"/>
      <dgm:spPr/>
    </dgm:pt>
    <dgm:pt modelId="{0F3B1DC1-D71B-7042-9898-DE9B2FF62475}" type="pres">
      <dgm:prSet presAssocID="{0E5B13A3-B2E8-DD40-A94D-94BF1CCBA740}" presName="d2" presStyleLbl="callout" presStyleIdx="3" presStyleCnt="6"/>
      <dgm:spPr/>
    </dgm:pt>
    <dgm:pt modelId="{AC134B2D-BE2A-E34C-A4DA-F02731BBC704}" type="pres">
      <dgm:prSet presAssocID="{586E198A-3582-694A-848C-D4DCBC0DF25F}" presName="circle3" presStyleLbl="lnNode1" presStyleIdx="2" presStyleCnt="3"/>
      <dgm:spPr>
        <a:solidFill>
          <a:srgbClr val="A80055"/>
        </a:solidFill>
        <a:ln>
          <a:noFill/>
        </a:ln>
      </dgm:spPr>
    </dgm:pt>
    <dgm:pt modelId="{38AA9D65-39D7-764F-BCC0-5B3D3F8D06D8}" type="pres">
      <dgm:prSet presAssocID="{586E198A-3582-694A-848C-D4DCBC0DF25F}" presName="text3" presStyleLbl="revTx" presStyleIdx="2" presStyleCnt="3" custScaleX="223683" custLinFactNeighborX="62360" custLinFactNeighborY="50946">
        <dgm:presLayoutVars>
          <dgm:bulletEnabled val="1"/>
        </dgm:presLayoutVars>
      </dgm:prSet>
      <dgm:spPr/>
    </dgm:pt>
    <dgm:pt modelId="{B723E334-FF22-CD4A-B7B8-6B5A22612CA6}" type="pres">
      <dgm:prSet presAssocID="{586E198A-3582-694A-848C-D4DCBC0DF25F}" presName="line3" presStyleLbl="callout" presStyleIdx="4" presStyleCnt="6"/>
      <dgm:spPr/>
    </dgm:pt>
    <dgm:pt modelId="{8FD98D90-7A62-3C44-81AE-C0CB296D0303}" type="pres">
      <dgm:prSet presAssocID="{586E198A-3582-694A-848C-D4DCBC0DF25F}" presName="d3" presStyleLbl="callout" presStyleIdx="5" presStyleCnt="6"/>
      <dgm:spPr/>
    </dgm:pt>
  </dgm:ptLst>
  <dgm:cxnLst>
    <dgm:cxn modelId="{AF209401-7AD4-8D43-9061-303635BD62DE}" srcId="{0ED8489A-239C-AB45-808F-0BFC4E300DEF}" destId="{0E5B13A3-B2E8-DD40-A94D-94BF1CCBA740}" srcOrd="1" destOrd="0" parTransId="{A5AD2B98-18F8-BD40-BDDF-9A2F7887A228}" sibTransId="{9F3F774B-3577-5E46-B689-761C11C3F8CA}"/>
    <dgm:cxn modelId="{3FFAAE05-1637-0744-ABF1-216D601AA25E}" type="presOf" srcId="{0E5B13A3-B2E8-DD40-A94D-94BF1CCBA740}" destId="{513E7A26-650B-D846-A9CF-EDC67FB6DEFB}" srcOrd="0" destOrd="0" presId="urn:microsoft.com/office/officeart/2005/8/layout/target1"/>
    <dgm:cxn modelId="{D6A08C20-A762-7A44-A809-42FD43BD8A97}" type="presOf" srcId="{586E198A-3582-694A-848C-D4DCBC0DF25F}" destId="{38AA9D65-39D7-764F-BCC0-5B3D3F8D06D8}" srcOrd="0" destOrd="0" presId="urn:microsoft.com/office/officeart/2005/8/layout/target1"/>
    <dgm:cxn modelId="{74528868-9713-854F-A954-882D2A523909}" srcId="{0ED8489A-239C-AB45-808F-0BFC4E300DEF}" destId="{586E198A-3582-694A-848C-D4DCBC0DF25F}" srcOrd="2" destOrd="0" parTransId="{A82A57A9-3F2A-BE4F-8FEE-3362EBE85FBC}" sibTransId="{0E2FD9B5-BC2F-6847-BFFF-A7E9F09DBC27}"/>
    <dgm:cxn modelId="{6E6C3985-9856-364D-A2AF-7FF637CFB7F0}" type="presOf" srcId="{0ED8489A-239C-AB45-808F-0BFC4E300DEF}" destId="{8D681EFE-2678-0947-B7F8-37F5EE068460}" srcOrd="0" destOrd="0" presId="urn:microsoft.com/office/officeart/2005/8/layout/target1"/>
    <dgm:cxn modelId="{9E579EC9-3DD1-D84D-AEE3-8ECBB722DF8E}" srcId="{0ED8489A-239C-AB45-808F-0BFC4E300DEF}" destId="{0FC636A1-19F3-5A41-876C-6D436630F255}" srcOrd="0" destOrd="0" parTransId="{92B596CE-26C0-5848-8817-67D952DB59AA}" sibTransId="{DBE7FFA3-441C-0F49-A7FF-9AFFD8B5DA65}"/>
    <dgm:cxn modelId="{8C33FBD4-AF87-EB47-9BF1-F8455E60413C}" type="presOf" srcId="{0FC636A1-19F3-5A41-876C-6D436630F255}" destId="{3144C176-5D1F-9B45-A1AA-C301185D51E9}" srcOrd="0" destOrd="0" presId="urn:microsoft.com/office/officeart/2005/8/layout/target1"/>
    <dgm:cxn modelId="{99A04F8B-1697-A946-98AE-B7FB83A0D6C2}" type="presParOf" srcId="{8D681EFE-2678-0947-B7F8-37F5EE068460}" destId="{8C054FC9-1BB2-B344-A675-78DA4400A943}" srcOrd="0" destOrd="0" presId="urn:microsoft.com/office/officeart/2005/8/layout/target1"/>
    <dgm:cxn modelId="{1E7D8140-AC9D-6A46-9812-6D8BF62DD886}" type="presParOf" srcId="{8D681EFE-2678-0947-B7F8-37F5EE068460}" destId="{3144C176-5D1F-9B45-A1AA-C301185D51E9}" srcOrd="1" destOrd="0" presId="urn:microsoft.com/office/officeart/2005/8/layout/target1"/>
    <dgm:cxn modelId="{782B6793-5507-3A43-B03A-4612FD25C283}" type="presParOf" srcId="{8D681EFE-2678-0947-B7F8-37F5EE068460}" destId="{4E10DB73-0F01-3740-8887-1D0A51881BB9}" srcOrd="2" destOrd="0" presId="urn:microsoft.com/office/officeart/2005/8/layout/target1"/>
    <dgm:cxn modelId="{021BB46D-E41F-5B47-9E97-67DAB213F59C}" type="presParOf" srcId="{8D681EFE-2678-0947-B7F8-37F5EE068460}" destId="{E597A834-CC90-8847-A733-5218931A05E2}" srcOrd="3" destOrd="0" presId="urn:microsoft.com/office/officeart/2005/8/layout/target1"/>
    <dgm:cxn modelId="{368660F1-81E1-894B-BFEB-164399740B87}" type="presParOf" srcId="{8D681EFE-2678-0947-B7F8-37F5EE068460}" destId="{0A0C1394-D3E4-F44E-8E21-C6ABC956C940}" srcOrd="4" destOrd="0" presId="urn:microsoft.com/office/officeart/2005/8/layout/target1"/>
    <dgm:cxn modelId="{11E7B6D0-62E4-D849-94D8-4D7F66BF1CFE}" type="presParOf" srcId="{8D681EFE-2678-0947-B7F8-37F5EE068460}" destId="{513E7A26-650B-D846-A9CF-EDC67FB6DEFB}" srcOrd="5" destOrd="0" presId="urn:microsoft.com/office/officeart/2005/8/layout/target1"/>
    <dgm:cxn modelId="{A52365BE-38B8-8449-81EC-029C354A86F2}" type="presParOf" srcId="{8D681EFE-2678-0947-B7F8-37F5EE068460}" destId="{421D9FEC-81B0-DE45-8E61-FCCE1EFF28DD}" srcOrd="6" destOrd="0" presId="urn:microsoft.com/office/officeart/2005/8/layout/target1"/>
    <dgm:cxn modelId="{24789038-1B4A-6947-8ABD-FAB1D51E70A6}" type="presParOf" srcId="{8D681EFE-2678-0947-B7F8-37F5EE068460}" destId="{0F3B1DC1-D71B-7042-9898-DE9B2FF62475}" srcOrd="7" destOrd="0" presId="urn:microsoft.com/office/officeart/2005/8/layout/target1"/>
    <dgm:cxn modelId="{D7986823-012F-C340-86F6-781135C5A072}" type="presParOf" srcId="{8D681EFE-2678-0947-B7F8-37F5EE068460}" destId="{AC134B2D-BE2A-E34C-A4DA-F02731BBC704}" srcOrd="8" destOrd="0" presId="urn:microsoft.com/office/officeart/2005/8/layout/target1"/>
    <dgm:cxn modelId="{9C05D9E2-4013-214D-B0EE-1B74D8BD668C}" type="presParOf" srcId="{8D681EFE-2678-0947-B7F8-37F5EE068460}" destId="{38AA9D65-39D7-764F-BCC0-5B3D3F8D06D8}" srcOrd="9" destOrd="0" presId="urn:microsoft.com/office/officeart/2005/8/layout/target1"/>
    <dgm:cxn modelId="{1CFFD3EC-0881-0A4F-B375-6E2C697A51E8}" type="presParOf" srcId="{8D681EFE-2678-0947-B7F8-37F5EE068460}" destId="{B723E334-FF22-CD4A-B7B8-6B5A22612CA6}" srcOrd="10" destOrd="0" presId="urn:microsoft.com/office/officeart/2005/8/layout/target1"/>
    <dgm:cxn modelId="{93FEF98D-BA5F-9A41-AF36-DCBDFFBC9557}" type="presParOf" srcId="{8D681EFE-2678-0947-B7F8-37F5EE068460}" destId="{8FD98D90-7A62-3C44-81AE-C0CB296D0303}"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A69256-FD3D-E742-91A5-8AE568C25805}" type="doc">
      <dgm:prSet loTypeId="urn:microsoft.com/office/officeart/2005/8/layout/radial1" loCatId="" qsTypeId="urn:microsoft.com/office/officeart/2005/8/quickstyle/simple1" qsCatId="simple" csTypeId="urn:microsoft.com/office/officeart/2005/8/colors/accent1_5" csCatId="accent1" phldr="1"/>
      <dgm:spPr/>
      <dgm:t>
        <a:bodyPr/>
        <a:lstStyle/>
        <a:p>
          <a:endParaRPr lang="da-DK"/>
        </a:p>
      </dgm:t>
    </dgm:pt>
    <dgm:pt modelId="{6D315F6E-6A58-3248-A2BB-91E246C4F2E9}">
      <dgm:prSet phldrT="[Tekst]" custT="1"/>
      <dgm:spPr/>
      <dgm:t>
        <a:bodyPr/>
        <a:lstStyle/>
        <a:p>
          <a:r>
            <a:rPr lang="da-DK" sz="2000" b="1" i="0" dirty="0">
              <a:latin typeface="Helvetica" pitchFamily="2" charset="0"/>
            </a:rPr>
            <a:t>Sagen</a:t>
          </a:r>
        </a:p>
      </dgm:t>
    </dgm:pt>
    <dgm:pt modelId="{EE13FE68-B56A-EA41-9D14-FB1757A7223A}" type="parTrans" cxnId="{89A852F9-15D6-3749-B614-760841DD9B19}">
      <dgm:prSet/>
      <dgm:spPr/>
      <dgm:t>
        <a:bodyPr/>
        <a:lstStyle/>
        <a:p>
          <a:endParaRPr lang="da-DK"/>
        </a:p>
      </dgm:t>
    </dgm:pt>
    <dgm:pt modelId="{9FA2B69F-E7D7-F040-9B85-097C4AA1743A}" type="sibTrans" cxnId="{89A852F9-15D6-3749-B614-760841DD9B19}">
      <dgm:prSet/>
      <dgm:spPr/>
      <dgm:t>
        <a:bodyPr/>
        <a:lstStyle/>
        <a:p>
          <a:endParaRPr lang="da-DK"/>
        </a:p>
      </dgm:t>
    </dgm:pt>
    <dgm:pt modelId="{BFDED160-E8AE-2A4F-91C4-03E349DBD9B5}">
      <dgm:prSet phldrT="[Tekst]"/>
      <dgm:spPr/>
      <dgm:t>
        <a:bodyPr/>
        <a:lstStyle/>
        <a:p>
          <a:r>
            <a:rPr lang="da-DK" b="0" i="0">
              <a:latin typeface="Helvetica Light" panose="020B0403020202020204" pitchFamily="34" charset="0"/>
            </a:rPr>
            <a:t>Borger</a:t>
          </a:r>
          <a:endParaRPr lang="da-DK" b="0" i="0" dirty="0">
            <a:latin typeface="Helvetica Light" panose="020B0403020202020204" pitchFamily="34" charset="0"/>
          </a:endParaRPr>
        </a:p>
      </dgm:t>
    </dgm:pt>
    <dgm:pt modelId="{B415ED60-234A-5948-BDA4-1FA0AACB6142}" type="parTrans" cxnId="{4D5842E4-6C64-8842-BC27-63F469AB6A9E}">
      <dgm:prSet/>
      <dgm:spPr/>
      <dgm:t>
        <a:bodyPr/>
        <a:lstStyle/>
        <a:p>
          <a:endParaRPr lang="da-DK"/>
        </a:p>
      </dgm:t>
    </dgm:pt>
    <dgm:pt modelId="{BAD6853B-5D08-4A40-BDED-C426F57EE6B1}" type="sibTrans" cxnId="{4D5842E4-6C64-8842-BC27-63F469AB6A9E}">
      <dgm:prSet/>
      <dgm:spPr/>
      <dgm:t>
        <a:bodyPr/>
        <a:lstStyle/>
        <a:p>
          <a:endParaRPr lang="da-DK"/>
        </a:p>
      </dgm:t>
    </dgm:pt>
    <dgm:pt modelId="{85995030-5796-3540-9E38-4D1D13F9C073}">
      <dgm:prSet phldrT="[Tekst]"/>
      <dgm:spPr/>
      <dgm:t>
        <a:bodyPr/>
        <a:lstStyle/>
        <a:p>
          <a:r>
            <a:rPr lang="da-DK" b="0" i="0">
              <a:latin typeface="Helvetica Light" panose="020B0403020202020204" pitchFamily="34" charset="0"/>
            </a:rPr>
            <a:t>Sundheds-faglig</a:t>
          </a:r>
          <a:endParaRPr lang="da-DK" b="0" i="0" dirty="0">
            <a:latin typeface="Helvetica Light" panose="020B0403020202020204" pitchFamily="34" charset="0"/>
          </a:endParaRPr>
        </a:p>
      </dgm:t>
    </dgm:pt>
    <dgm:pt modelId="{81DDD863-AFE5-9840-8733-93DA96C3557F}" type="parTrans" cxnId="{E3B9033E-6EAC-5C42-BE3B-AB249C97B3DD}">
      <dgm:prSet/>
      <dgm:spPr/>
      <dgm:t>
        <a:bodyPr/>
        <a:lstStyle/>
        <a:p>
          <a:endParaRPr lang="da-DK"/>
        </a:p>
      </dgm:t>
    </dgm:pt>
    <dgm:pt modelId="{CDA8731D-C9F7-A649-940E-7E6C76626736}" type="sibTrans" cxnId="{E3B9033E-6EAC-5C42-BE3B-AB249C97B3DD}">
      <dgm:prSet/>
      <dgm:spPr/>
      <dgm:t>
        <a:bodyPr/>
        <a:lstStyle/>
        <a:p>
          <a:endParaRPr lang="da-DK"/>
        </a:p>
      </dgm:t>
    </dgm:pt>
    <dgm:pt modelId="{528412C8-C9FA-C544-BE95-DD005CD6CB4D}">
      <dgm:prSet phldrT="[Tekst]"/>
      <dgm:spPr/>
      <dgm:t>
        <a:bodyPr/>
        <a:lstStyle/>
        <a:p>
          <a:r>
            <a:rPr lang="da-DK" b="0" i="0">
              <a:latin typeface="Helvetica Light" panose="020B0403020202020204" pitchFamily="34" charset="0"/>
            </a:rPr>
            <a:t>Pårørende</a:t>
          </a:r>
          <a:endParaRPr lang="da-DK" b="0" i="0" dirty="0">
            <a:latin typeface="Helvetica Light" panose="020B0403020202020204" pitchFamily="34" charset="0"/>
          </a:endParaRPr>
        </a:p>
      </dgm:t>
    </dgm:pt>
    <dgm:pt modelId="{C86B51C2-4EE2-1C40-B268-E77C7C2ADC37}" type="parTrans" cxnId="{CE1AFD92-72A1-ED40-BECF-67CCDDC622DE}">
      <dgm:prSet/>
      <dgm:spPr/>
      <dgm:t>
        <a:bodyPr/>
        <a:lstStyle/>
        <a:p>
          <a:endParaRPr lang="da-DK"/>
        </a:p>
      </dgm:t>
    </dgm:pt>
    <dgm:pt modelId="{0A3D26DC-7BD4-2D4B-AA9E-1A42F39C8B11}" type="sibTrans" cxnId="{CE1AFD92-72A1-ED40-BECF-67CCDDC622DE}">
      <dgm:prSet/>
      <dgm:spPr/>
      <dgm:t>
        <a:bodyPr/>
        <a:lstStyle/>
        <a:p>
          <a:endParaRPr lang="da-DK"/>
        </a:p>
      </dgm:t>
    </dgm:pt>
    <dgm:pt modelId="{ACBEDC46-EEDC-1D4A-B711-60216C8DBA74}">
      <dgm:prSet phldrT="[Tekst]"/>
      <dgm:spPr/>
      <dgm:t>
        <a:bodyPr/>
        <a:lstStyle/>
        <a:p>
          <a:r>
            <a:rPr lang="da-DK" b="0" i="0">
              <a:latin typeface="Helvetica Light" panose="020B0403020202020204" pitchFamily="34" charset="0"/>
            </a:rPr>
            <a:t>Sygehus</a:t>
          </a:r>
          <a:endParaRPr lang="da-DK" b="0" i="0" dirty="0">
            <a:latin typeface="Helvetica Light" panose="020B0403020202020204" pitchFamily="34" charset="0"/>
          </a:endParaRPr>
        </a:p>
      </dgm:t>
    </dgm:pt>
    <dgm:pt modelId="{31B4B026-2FD1-274B-822B-6488FF0232C1}" type="parTrans" cxnId="{DBB13ABB-6775-C847-ABD4-34F2B7CAA75E}">
      <dgm:prSet/>
      <dgm:spPr/>
      <dgm:t>
        <a:bodyPr/>
        <a:lstStyle/>
        <a:p>
          <a:endParaRPr lang="da-DK"/>
        </a:p>
      </dgm:t>
    </dgm:pt>
    <dgm:pt modelId="{AFB92CD2-1877-894C-ACBA-2A3030462B92}" type="sibTrans" cxnId="{DBB13ABB-6775-C847-ABD4-34F2B7CAA75E}">
      <dgm:prSet/>
      <dgm:spPr/>
      <dgm:t>
        <a:bodyPr/>
        <a:lstStyle/>
        <a:p>
          <a:endParaRPr lang="da-DK"/>
        </a:p>
      </dgm:t>
    </dgm:pt>
    <dgm:pt modelId="{83D67825-CB00-4543-ACA7-9212E6A3D75E}">
      <dgm:prSet phldrT="[Tekst]"/>
      <dgm:spPr/>
      <dgm:t>
        <a:bodyPr/>
        <a:lstStyle/>
        <a:p>
          <a:r>
            <a:rPr lang="da-DK" b="0" i="0">
              <a:latin typeface="Helvetica Light" panose="020B0403020202020204" pitchFamily="34" charset="0"/>
            </a:rPr>
            <a:t>Helhed og sammenhæng</a:t>
          </a:r>
          <a:endParaRPr lang="da-DK" b="0" i="0" dirty="0">
            <a:latin typeface="Helvetica Light" panose="020B0403020202020204" pitchFamily="34" charset="0"/>
          </a:endParaRPr>
        </a:p>
      </dgm:t>
    </dgm:pt>
    <dgm:pt modelId="{DA17D566-2A4C-E24D-B870-1DAA475ED4D0}" type="sibTrans" cxnId="{8B40C072-5081-AD46-83D9-09A39F393484}">
      <dgm:prSet/>
      <dgm:spPr/>
      <dgm:t>
        <a:bodyPr/>
        <a:lstStyle/>
        <a:p>
          <a:endParaRPr lang="da-DK"/>
        </a:p>
      </dgm:t>
    </dgm:pt>
    <dgm:pt modelId="{D7526610-ADED-4442-B981-C62244127CE7}" type="parTrans" cxnId="{8B40C072-5081-AD46-83D9-09A39F393484}">
      <dgm:prSet/>
      <dgm:spPr/>
      <dgm:t>
        <a:bodyPr/>
        <a:lstStyle/>
        <a:p>
          <a:endParaRPr lang="da-DK"/>
        </a:p>
      </dgm:t>
    </dgm:pt>
    <dgm:pt modelId="{93B61401-CBEC-B043-AE5D-85BA78E70240}">
      <dgm:prSet phldrT="[Tekst]"/>
      <dgm:spPr/>
      <dgm:t>
        <a:bodyPr/>
        <a:lstStyle/>
        <a:p>
          <a:r>
            <a:rPr lang="da-DK" b="0" i="0">
              <a:latin typeface="Helvetica Light" panose="020B0403020202020204" pitchFamily="34" charset="0"/>
            </a:rPr>
            <a:t>Juridisk</a:t>
          </a:r>
          <a:endParaRPr lang="da-DK" b="0" i="0" dirty="0">
            <a:latin typeface="Helvetica Light" panose="020B0403020202020204" pitchFamily="34" charset="0"/>
          </a:endParaRPr>
        </a:p>
      </dgm:t>
    </dgm:pt>
    <dgm:pt modelId="{4706B050-344B-4245-B6C1-EE56205CD5FD}" type="sibTrans" cxnId="{8734944A-ECE7-3C48-9EFC-D12529C344F8}">
      <dgm:prSet/>
      <dgm:spPr/>
      <dgm:t>
        <a:bodyPr/>
        <a:lstStyle/>
        <a:p>
          <a:endParaRPr lang="da-DK"/>
        </a:p>
      </dgm:t>
    </dgm:pt>
    <dgm:pt modelId="{E48E7F20-C4F1-1C4B-88E6-08266BE8B1E0}" type="parTrans" cxnId="{8734944A-ECE7-3C48-9EFC-D12529C344F8}">
      <dgm:prSet/>
      <dgm:spPr/>
      <dgm:t>
        <a:bodyPr/>
        <a:lstStyle/>
        <a:p>
          <a:endParaRPr lang="da-DK"/>
        </a:p>
      </dgm:t>
    </dgm:pt>
    <dgm:pt modelId="{0AC468D0-FB80-0E4D-A80F-7025D3AD18EE}" type="pres">
      <dgm:prSet presAssocID="{D7A69256-FD3D-E742-91A5-8AE568C25805}" presName="cycle" presStyleCnt="0">
        <dgm:presLayoutVars>
          <dgm:chMax val="1"/>
          <dgm:dir/>
          <dgm:animLvl val="ctr"/>
          <dgm:resizeHandles val="exact"/>
        </dgm:presLayoutVars>
      </dgm:prSet>
      <dgm:spPr/>
    </dgm:pt>
    <dgm:pt modelId="{C3602DF6-30EA-7A4D-B38C-F02A0171B3C1}" type="pres">
      <dgm:prSet presAssocID="{6D315F6E-6A58-3248-A2BB-91E246C4F2E9}" presName="centerShape" presStyleLbl="node0" presStyleIdx="0" presStyleCnt="1"/>
      <dgm:spPr/>
    </dgm:pt>
    <dgm:pt modelId="{4127DEC3-FAD6-674C-8B08-D42E7CFFEB2E}" type="pres">
      <dgm:prSet presAssocID="{B415ED60-234A-5948-BDA4-1FA0AACB6142}" presName="Name9" presStyleLbl="parChTrans1D2" presStyleIdx="0" presStyleCnt="6"/>
      <dgm:spPr/>
    </dgm:pt>
    <dgm:pt modelId="{63C8D72D-D1E7-A544-B208-B245DFDA4DFF}" type="pres">
      <dgm:prSet presAssocID="{B415ED60-234A-5948-BDA4-1FA0AACB6142}" presName="connTx" presStyleLbl="parChTrans1D2" presStyleIdx="0" presStyleCnt="6"/>
      <dgm:spPr/>
    </dgm:pt>
    <dgm:pt modelId="{090B770B-BBC6-8B4E-99D5-262CF91D3ECA}" type="pres">
      <dgm:prSet presAssocID="{BFDED160-E8AE-2A4F-91C4-03E349DBD9B5}" presName="node" presStyleLbl="node1" presStyleIdx="0" presStyleCnt="6">
        <dgm:presLayoutVars>
          <dgm:bulletEnabled val="1"/>
        </dgm:presLayoutVars>
      </dgm:prSet>
      <dgm:spPr/>
    </dgm:pt>
    <dgm:pt modelId="{6D8D94AB-8CCB-F140-A913-0060F06AD1EB}" type="pres">
      <dgm:prSet presAssocID="{E48E7F20-C4F1-1C4B-88E6-08266BE8B1E0}" presName="Name9" presStyleLbl="parChTrans1D2" presStyleIdx="1" presStyleCnt="6"/>
      <dgm:spPr/>
    </dgm:pt>
    <dgm:pt modelId="{B2DB120E-D761-EB45-8B57-278DD8BABA45}" type="pres">
      <dgm:prSet presAssocID="{E48E7F20-C4F1-1C4B-88E6-08266BE8B1E0}" presName="connTx" presStyleLbl="parChTrans1D2" presStyleIdx="1" presStyleCnt="6"/>
      <dgm:spPr/>
    </dgm:pt>
    <dgm:pt modelId="{7849C27F-0123-D549-BFE9-5CAA9BD45D5F}" type="pres">
      <dgm:prSet presAssocID="{93B61401-CBEC-B043-AE5D-85BA78E70240}" presName="node" presStyleLbl="node1" presStyleIdx="1" presStyleCnt="6">
        <dgm:presLayoutVars>
          <dgm:bulletEnabled val="1"/>
        </dgm:presLayoutVars>
      </dgm:prSet>
      <dgm:spPr/>
    </dgm:pt>
    <dgm:pt modelId="{620012C7-B91B-9D46-BB5A-0CAE74E4155F}" type="pres">
      <dgm:prSet presAssocID="{D7526610-ADED-4442-B981-C62244127CE7}" presName="Name9" presStyleLbl="parChTrans1D2" presStyleIdx="2" presStyleCnt="6"/>
      <dgm:spPr/>
    </dgm:pt>
    <dgm:pt modelId="{F5939EDC-20A3-0747-9EB9-B5CCF64313FF}" type="pres">
      <dgm:prSet presAssocID="{D7526610-ADED-4442-B981-C62244127CE7}" presName="connTx" presStyleLbl="parChTrans1D2" presStyleIdx="2" presStyleCnt="6"/>
      <dgm:spPr/>
    </dgm:pt>
    <dgm:pt modelId="{6BDA1E6D-ED8E-D94F-90F6-4AEB1739FF8D}" type="pres">
      <dgm:prSet presAssocID="{83D67825-CB00-4543-ACA7-9212E6A3D75E}" presName="node" presStyleLbl="node1" presStyleIdx="2" presStyleCnt="6">
        <dgm:presLayoutVars>
          <dgm:bulletEnabled val="1"/>
        </dgm:presLayoutVars>
      </dgm:prSet>
      <dgm:spPr/>
    </dgm:pt>
    <dgm:pt modelId="{09CAF6EE-11D2-AD44-8235-AD6F56ABFBAC}" type="pres">
      <dgm:prSet presAssocID="{C86B51C2-4EE2-1C40-B268-E77C7C2ADC37}" presName="Name9" presStyleLbl="parChTrans1D2" presStyleIdx="3" presStyleCnt="6"/>
      <dgm:spPr/>
    </dgm:pt>
    <dgm:pt modelId="{56EE51C9-E7BA-9149-B3F8-D941CF72B06D}" type="pres">
      <dgm:prSet presAssocID="{C86B51C2-4EE2-1C40-B268-E77C7C2ADC37}" presName="connTx" presStyleLbl="parChTrans1D2" presStyleIdx="3" presStyleCnt="6"/>
      <dgm:spPr/>
    </dgm:pt>
    <dgm:pt modelId="{154D2AC3-F3F4-2049-89E5-6B31234BDA64}" type="pres">
      <dgm:prSet presAssocID="{528412C8-C9FA-C544-BE95-DD005CD6CB4D}" presName="node" presStyleLbl="node1" presStyleIdx="3" presStyleCnt="6">
        <dgm:presLayoutVars>
          <dgm:bulletEnabled val="1"/>
        </dgm:presLayoutVars>
      </dgm:prSet>
      <dgm:spPr/>
    </dgm:pt>
    <dgm:pt modelId="{DD6B5B44-DDE7-6747-9F82-8E2477C93572}" type="pres">
      <dgm:prSet presAssocID="{81DDD863-AFE5-9840-8733-93DA96C3557F}" presName="Name9" presStyleLbl="parChTrans1D2" presStyleIdx="4" presStyleCnt="6"/>
      <dgm:spPr/>
    </dgm:pt>
    <dgm:pt modelId="{4748690C-E15C-194D-844C-3BD6361EA35B}" type="pres">
      <dgm:prSet presAssocID="{81DDD863-AFE5-9840-8733-93DA96C3557F}" presName="connTx" presStyleLbl="parChTrans1D2" presStyleIdx="4" presStyleCnt="6"/>
      <dgm:spPr/>
    </dgm:pt>
    <dgm:pt modelId="{28C836BD-54FD-DD44-B47B-3350AAD54E5C}" type="pres">
      <dgm:prSet presAssocID="{85995030-5796-3540-9E38-4D1D13F9C073}" presName="node" presStyleLbl="node1" presStyleIdx="4" presStyleCnt="6">
        <dgm:presLayoutVars>
          <dgm:bulletEnabled val="1"/>
        </dgm:presLayoutVars>
      </dgm:prSet>
      <dgm:spPr/>
    </dgm:pt>
    <dgm:pt modelId="{71C13AFC-769D-B547-BD82-949AE4CD1C04}" type="pres">
      <dgm:prSet presAssocID="{31B4B026-2FD1-274B-822B-6488FF0232C1}" presName="Name9" presStyleLbl="parChTrans1D2" presStyleIdx="5" presStyleCnt="6"/>
      <dgm:spPr/>
    </dgm:pt>
    <dgm:pt modelId="{53A75C3F-1DD7-9444-B5CD-95FBA0CAE999}" type="pres">
      <dgm:prSet presAssocID="{31B4B026-2FD1-274B-822B-6488FF0232C1}" presName="connTx" presStyleLbl="parChTrans1D2" presStyleIdx="5" presStyleCnt="6"/>
      <dgm:spPr/>
    </dgm:pt>
    <dgm:pt modelId="{3CF36F36-ADF4-7E4F-A901-DA8B199CC5B8}" type="pres">
      <dgm:prSet presAssocID="{ACBEDC46-EEDC-1D4A-B711-60216C8DBA74}" presName="node" presStyleLbl="node1" presStyleIdx="5" presStyleCnt="6">
        <dgm:presLayoutVars>
          <dgm:bulletEnabled val="1"/>
        </dgm:presLayoutVars>
      </dgm:prSet>
      <dgm:spPr/>
    </dgm:pt>
  </dgm:ptLst>
  <dgm:cxnLst>
    <dgm:cxn modelId="{D6B50505-CDAB-E04B-A712-D6CD5EB52C77}" type="presOf" srcId="{81DDD863-AFE5-9840-8733-93DA96C3557F}" destId="{4748690C-E15C-194D-844C-3BD6361EA35B}" srcOrd="1" destOrd="0" presId="urn:microsoft.com/office/officeart/2005/8/layout/radial1"/>
    <dgm:cxn modelId="{86D3C105-7776-374A-82E4-1ED5A203D982}" type="presOf" srcId="{ACBEDC46-EEDC-1D4A-B711-60216C8DBA74}" destId="{3CF36F36-ADF4-7E4F-A901-DA8B199CC5B8}" srcOrd="0" destOrd="0" presId="urn:microsoft.com/office/officeart/2005/8/layout/radial1"/>
    <dgm:cxn modelId="{B5459706-A878-3449-B68E-F55D57CBD08C}" type="presOf" srcId="{E48E7F20-C4F1-1C4B-88E6-08266BE8B1E0}" destId="{6D8D94AB-8CCB-F140-A913-0060F06AD1EB}" srcOrd="0" destOrd="0" presId="urn:microsoft.com/office/officeart/2005/8/layout/radial1"/>
    <dgm:cxn modelId="{D7BD8D08-2C4D-DC4D-92D3-679A6850FEB7}" type="presOf" srcId="{81DDD863-AFE5-9840-8733-93DA96C3557F}" destId="{DD6B5B44-DDE7-6747-9F82-8E2477C93572}" srcOrd="0" destOrd="0" presId="urn:microsoft.com/office/officeart/2005/8/layout/radial1"/>
    <dgm:cxn modelId="{72F4B80C-9820-7243-AD06-AFC2E9444EFD}" type="presOf" srcId="{6D315F6E-6A58-3248-A2BB-91E246C4F2E9}" destId="{C3602DF6-30EA-7A4D-B38C-F02A0171B3C1}" srcOrd="0" destOrd="0" presId="urn:microsoft.com/office/officeart/2005/8/layout/radial1"/>
    <dgm:cxn modelId="{D3E74A11-F67E-EE43-AF26-6DF26D71232B}" type="presOf" srcId="{C86B51C2-4EE2-1C40-B268-E77C7C2ADC37}" destId="{56EE51C9-E7BA-9149-B3F8-D941CF72B06D}" srcOrd="1" destOrd="0" presId="urn:microsoft.com/office/officeart/2005/8/layout/radial1"/>
    <dgm:cxn modelId="{CA0D7814-9D0F-4647-A54F-3719190FD507}" type="presOf" srcId="{528412C8-C9FA-C544-BE95-DD005CD6CB4D}" destId="{154D2AC3-F3F4-2049-89E5-6B31234BDA64}" srcOrd="0" destOrd="0" presId="urn:microsoft.com/office/officeart/2005/8/layout/radial1"/>
    <dgm:cxn modelId="{D20FB425-E6A1-4040-BF61-0B0B6A86979A}" type="presOf" srcId="{D7526610-ADED-4442-B981-C62244127CE7}" destId="{F5939EDC-20A3-0747-9EB9-B5CCF64313FF}" srcOrd="1" destOrd="0" presId="urn:microsoft.com/office/officeart/2005/8/layout/radial1"/>
    <dgm:cxn modelId="{E3B9033E-6EAC-5C42-BE3B-AB249C97B3DD}" srcId="{6D315F6E-6A58-3248-A2BB-91E246C4F2E9}" destId="{85995030-5796-3540-9E38-4D1D13F9C073}" srcOrd="4" destOrd="0" parTransId="{81DDD863-AFE5-9840-8733-93DA96C3557F}" sibTransId="{CDA8731D-C9F7-A649-940E-7E6C76626736}"/>
    <dgm:cxn modelId="{D5BD2044-7DDC-2E47-96CB-C8EE1B84DDF9}" type="presOf" srcId="{85995030-5796-3540-9E38-4D1D13F9C073}" destId="{28C836BD-54FD-DD44-B47B-3350AAD54E5C}" srcOrd="0" destOrd="0" presId="urn:microsoft.com/office/officeart/2005/8/layout/radial1"/>
    <dgm:cxn modelId="{8734944A-ECE7-3C48-9EFC-D12529C344F8}" srcId="{6D315F6E-6A58-3248-A2BB-91E246C4F2E9}" destId="{93B61401-CBEC-B043-AE5D-85BA78E70240}" srcOrd="1" destOrd="0" parTransId="{E48E7F20-C4F1-1C4B-88E6-08266BE8B1E0}" sibTransId="{4706B050-344B-4245-B6C1-EE56205CD5FD}"/>
    <dgm:cxn modelId="{F123C94D-C11F-0840-AEFC-CC6D52A54BAB}" type="presOf" srcId="{B415ED60-234A-5948-BDA4-1FA0AACB6142}" destId="{63C8D72D-D1E7-A544-B208-B245DFDA4DFF}" srcOrd="1" destOrd="0" presId="urn:microsoft.com/office/officeart/2005/8/layout/radial1"/>
    <dgm:cxn modelId="{1A992A60-7F40-F143-9AF9-36F425922BC8}" type="presOf" srcId="{E48E7F20-C4F1-1C4B-88E6-08266BE8B1E0}" destId="{B2DB120E-D761-EB45-8B57-278DD8BABA45}" srcOrd="1" destOrd="0" presId="urn:microsoft.com/office/officeart/2005/8/layout/radial1"/>
    <dgm:cxn modelId="{8B40C072-5081-AD46-83D9-09A39F393484}" srcId="{6D315F6E-6A58-3248-A2BB-91E246C4F2E9}" destId="{83D67825-CB00-4543-ACA7-9212E6A3D75E}" srcOrd="2" destOrd="0" parTransId="{D7526610-ADED-4442-B981-C62244127CE7}" sibTransId="{DA17D566-2A4C-E24D-B870-1DAA475ED4D0}"/>
    <dgm:cxn modelId="{5D9CF384-E57D-5E48-A615-9AF2A5EF4FEB}" type="presOf" srcId="{C86B51C2-4EE2-1C40-B268-E77C7C2ADC37}" destId="{09CAF6EE-11D2-AD44-8235-AD6F56ABFBAC}" srcOrd="0" destOrd="0" presId="urn:microsoft.com/office/officeart/2005/8/layout/radial1"/>
    <dgm:cxn modelId="{7C0B6691-B6D8-5A4A-88B4-1289A0FA9109}" type="presOf" srcId="{D7526610-ADED-4442-B981-C62244127CE7}" destId="{620012C7-B91B-9D46-BB5A-0CAE74E4155F}" srcOrd="0" destOrd="0" presId="urn:microsoft.com/office/officeart/2005/8/layout/radial1"/>
    <dgm:cxn modelId="{CE1AFD92-72A1-ED40-BECF-67CCDDC622DE}" srcId="{6D315F6E-6A58-3248-A2BB-91E246C4F2E9}" destId="{528412C8-C9FA-C544-BE95-DD005CD6CB4D}" srcOrd="3" destOrd="0" parTransId="{C86B51C2-4EE2-1C40-B268-E77C7C2ADC37}" sibTransId="{0A3D26DC-7BD4-2D4B-AA9E-1A42F39C8B11}"/>
    <dgm:cxn modelId="{6649E894-5185-8340-98CA-1201F292511F}" type="presOf" srcId="{BFDED160-E8AE-2A4F-91C4-03E349DBD9B5}" destId="{090B770B-BBC6-8B4E-99D5-262CF91D3ECA}" srcOrd="0" destOrd="0" presId="urn:microsoft.com/office/officeart/2005/8/layout/radial1"/>
    <dgm:cxn modelId="{B77D4BA9-7596-1749-92C0-2B58547C7B61}" type="presOf" srcId="{B415ED60-234A-5948-BDA4-1FA0AACB6142}" destId="{4127DEC3-FAD6-674C-8B08-D42E7CFFEB2E}" srcOrd="0" destOrd="0" presId="urn:microsoft.com/office/officeart/2005/8/layout/radial1"/>
    <dgm:cxn modelId="{B48183B9-8ACE-0E40-B973-43F14E76983D}" type="presOf" srcId="{D7A69256-FD3D-E742-91A5-8AE568C25805}" destId="{0AC468D0-FB80-0E4D-A80F-7025D3AD18EE}" srcOrd="0" destOrd="0" presId="urn:microsoft.com/office/officeart/2005/8/layout/radial1"/>
    <dgm:cxn modelId="{DBB13ABB-6775-C847-ABD4-34F2B7CAA75E}" srcId="{6D315F6E-6A58-3248-A2BB-91E246C4F2E9}" destId="{ACBEDC46-EEDC-1D4A-B711-60216C8DBA74}" srcOrd="5" destOrd="0" parTransId="{31B4B026-2FD1-274B-822B-6488FF0232C1}" sibTransId="{AFB92CD2-1877-894C-ACBA-2A3030462B92}"/>
    <dgm:cxn modelId="{978E34BF-6903-D948-9B02-59D622FAE959}" type="presOf" srcId="{31B4B026-2FD1-274B-822B-6488FF0232C1}" destId="{71C13AFC-769D-B547-BD82-949AE4CD1C04}" srcOrd="0" destOrd="0" presId="urn:microsoft.com/office/officeart/2005/8/layout/radial1"/>
    <dgm:cxn modelId="{4D5842E4-6C64-8842-BC27-63F469AB6A9E}" srcId="{6D315F6E-6A58-3248-A2BB-91E246C4F2E9}" destId="{BFDED160-E8AE-2A4F-91C4-03E349DBD9B5}" srcOrd="0" destOrd="0" parTransId="{B415ED60-234A-5948-BDA4-1FA0AACB6142}" sibTransId="{BAD6853B-5D08-4A40-BDED-C426F57EE6B1}"/>
    <dgm:cxn modelId="{94781CE6-BF2A-584D-AAF1-362DB53110B3}" type="presOf" srcId="{83D67825-CB00-4543-ACA7-9212E6A3D75E}" destId="{6BDA1E6D-ED8E-D94F-90F6-4AEB1739FF8D}" srcOrd="0" destOrd="0" presId="urn:microsoft.com/office/officeart/2005/8/layout/radial1"/>
    <dgm:cxn modelId="{8563B8F6-D92E-4447-8F81-363CD99A0698}" type="presOf" srcId="{31B4B026-2FD1-274B-822B-6488FF0232C1}" destId="{53A75C3F-1DD7-9444-B5CD-95FBA0CAE999}" srcOrd="1" destOrd="0" presId="urn:microsoft.com/office/officeart/2005/8/layout/radial1"/>
    <dgm:cxn modelId="{89A852F9-15D6-3749-B614-760841DD9B19}" srcId="{D7A69256-FD3D-E742-91A5-8AE568C25805}" destId="{6D315F6E-6A58-3248-A2BB-91E246C4F2E9}" srcOrd="0" destOrd="0" parTransId="{EE13FE68-B56A-EA41-9D14-FB1757A7223A}" sibTransId="{9FA2B69F-E7D7-F040-9B85-097C4AA1743A}"/>
    <dgm:cxn modelId="{F8DB93F9-B5B6-044C-A9F6-A6AC0AA531F1}" type="presOf" srcId="{93B61401-CBEC-B043-AE5D-85BA78E70240}" destId="{7849C27F-0123-D549-BFE9-5CAA9BD45D5F}" srcOrd="0" destOrd="0" presId="urn:microsoft.com/office/officeart/2005/8/layout/radial1"/>
    <dgm:cxn modelId="{06B5F9F2-E98E-BC4C-BB62-3FF49F6347B3}" type="presParOf" srcId="{0AC468D0-FB80-0E4D-A80F-7025D3AD18EE}" destId="{C3602DF6-30EA-7A4D-B38C-F02A0171B3C1}" srcOrd="0" destOrd="0" presId="urn:microsoft.com/office/officeart/2005/8/layout/radial1"/>
    <dgm:cxn modelId="{3D1D7AF4-9279-D142-8182-DC62D3743B2A}" type="presParOf" srcId="{0AC468D0-FB80-0E4D-A80F-7025D3AD18EE}" destId="{4127DEC3-FAD6-674C-8B08-D42E7CFFEB2E}" srcOrd="1" destOrd="0" presId="urn:microsoft.com/office/officeart/2005/8/layout/radial1"/>
    <dgm:cxn modelId="{819ECABF-156D-5445-9295-9AADCE02C805}" type="presParOf" srcId="{4127DEC3-FAD6-674C-8B08-D42E7CFFEB2E}" destId="{63C8D72D-D1E7-A544-B208-B245DFDA4DFF}" srcOrd="0" destOrd="0" presId="urn:microsoft.com/office/officeart/2005/8/layout/radial1"/>
    <dgm:cxn modelId="{BD15B392-E7C9-994B-8215-9E0771D2D0CD}" type="presParOf" srcId="{0AC468D0-FB80-0E4D-A80F-7025D3AD18EE}" destId="{090B770B-BBC6-8B4E-99D5-262CF91D3ECA}" srcOrd="2" destOrd="0" presId="urn:microsoft.com/office/officeart/2005/8/layout/radial1"/>
    <dgm:cxn modelId="{2388415B-35F3-F745-A523-74A1E929390A}" type="presParOf" srcId="{0AC468D0-FB80-0E4D-A80F-7025D3AD18EE}" destId="{6D8D94AB-8CCB-F140-A913-0060F06AD1EB}" srcOrd="3" destOrd="0" presId="urn:microsoft.com/office/officeart/2005/8/layout/radial1"/>
    <dgm:cxn modelId="{578369A5-259D-2944-A507-2A0C3A2AEC40}" type="presParOf" srcId="{6D8D94AB-8CCB-F140-A913-0060F06AD1EB}" destId="{B2DB120E-D761-EB45-8B57-278DD8BABA45}" srcOrd="0" destOrd="0" presId="urn:microsoft.com/office/officeart/2005/8/layout/radial1"/>
    <dgm:cxn modelId="{F4D05B3D-4BC1-594D-B588-278FD061EA6F}" type="presParOf" srcId="{0AC468D0-FB80-0E4D-A80F-7025D3AD18EE}" destId="{7849C27F-0123-D549-BFE9-5CAA9BD45D5F}" srcOrd="4" destOrd="0" presId="urn:microsoft.com/office/officeart/2005/8/layout/radial1"/>
    <dgm:cxn modelId="{0CF2FD45-0DC0-1A47-9379-F7FC7F77508D}" type="presParOf" srcId="{0AC468D0-FB80-0E4D-A80F-7025D3AD18EE}" destId="{620012C7-B91B-9D46-BB5A-0CAE74E4155F}" srcOrd="5" destOrd="0" presId="urn:microsoft.com/office/officeart/2005/8/layout/radial1"/>
    <dgm:cxn modelId="{09E5555C-4714-D148-9D2B-D2869D8C8BE9}" type="presParOf" srcId="{620012C7-B91B-9D46-BB5A-0CAE74E4155F}" destId="{F5939EDC-20A3-0747-9EB9-B5CCF64313FF}" srcOrd="0" destOrd="0" presId="urn:microsoft.com/office/officeart/2005/8/layout/radial1"/>
    <dgm:cxn modelId="{7F37BE0F-887E-044D-AEA8-F0E1FAB9E558}" type="presParOf" srcId="{0AC468D0-FB80-0E4D-A80F-7025D3AD18EE}" destId="{6BDA1E6D-ED8E-D94F-90F6-4AEB1739FF8D}" srcOrd="6" destOrd="0" presId="urn:microsoft.com/office/officeart/2005/8/layout/radial1"/>
    <dgm:cxn modelId="{74065C68-1117-D74F-862B-AE73DD1C19AB}" type="presParOf" srcId="{0AC468D0-FB80-0E4D-A80F-7025D3AD18EE}" destId="{09CAF6EE-11D2-AD44-8235-AD6F56ABFBAC}" srcOrd="7" destOrd="0" presId="urn:microsoft.com/office/officeart/2005/8/layout/radial1"/>
    <dgm:cxn modelId="{156B5377-12DA-5542-BE1F-C9F06AFA1E52}" type="presParOf" srcId="{09CAF6EE-11D2-AD44-8235-AD6F56ABFBAC}" destId="{56EE51C9-E7BA-9149-B3F8-D941CF72B06D}" srcOrd="0" destOrd="0" presId="urn:microsoft.com/office/officeart/2005/8/layout/radial1"/>
    <dgm:cxn modelId="{8A18EF52-A02C-6E49-B915-EB69708B9841}" type="presParOf" srcId="{0AC468D0-FB80-0E4D-A80F-7025D3AD18EE}" destId="{154D2AC3-F3F4-2049-89E5-6B31234BDA64}" srcOrd="8" destOrd="0" presId="urn:microsoft.com/office/officeart/2005/8/layout/radial1"/>
    <dgm:cxn modelId="{82ABD956-97AD-5F48-9D9A-8FF2CF2CD49A}" type="presParOf" srcId="{0AC468D0-FB80-0E4D-A80F-7025D3AD18EE}" destId="{DD6B5B44-DDE7-6747-9F82-8E2477C93572}" srcOrd="9" destOrd="0" presId="urn:microsoft.com/office/officeart/2005/8/layout/radial1"/>
    <dgm:cxn modelId="{4AB082AF-0C8F-D746-9338-494FC13C27FF}" type="presParOf" srcId="{DD6B5B44-DDE7-6747-9F82-8E2477C93572}" destId="{4748690C-E15C-194D-844C-3BD6361EA35B}" srcOrd="0" destOrd="0" presId="urn:microsoft.com/office/officeart/2005/8/layout/radial1"/>
    <dgm:cxn modelId="{E57B6A87-6FCD-4147-A5CF-F9E1B28C4304}" type="presParOf" srcId="{0AC468D0-FB80-0E4D-A80F-7025D3AD18EE}" destId="{28C836BD-54FD-DD44-B47B-3350AAD54E5C}" srcOrd="10" destOrd="0" presId="urn:microsoft.com/office/officeart/2005/8/layout/radial1"/>
    <dgm:cxn modelId="{ED845052-7AE9-2E4D-8141-A08AFFBD9C34}" type="presParOf" srcId="{0AC468D0-FB80-0E4D-A80F-7025D3AD18EE}" destId="{71C13AFC-769D-B547-BD82-949AE4CD1C04}" srcOrd="11" destOrd="0" presId="urn:microsoft.com/office/officeart/2005/8/layout/radial1"/>
    <dgm:cxn modelId="{4647F52C-DFF3-6A4E-9AF6-1BC6598C673E}" type="presParOf" srcId="{71C13AFC-769D-B547-BD82-949AE4CD1C04}" destId="{53A75C3F-1DD7-9444-B5CD-95FBA0CAE999}" srcOrd="0" destOrd="0" presId="urn:microsoft.com/office/officeart/2005/8/layout/radial1"/>
    <dgm:cxn modelId="{2C820978-45C8-0F47-A7BF-17180FD4455E}" type="presParOf" srcId="{0AC468D0-FB80-0E4D-A80F-7025D3AD18EE}" destId="{3CF36F36-ADF4-7E4F-A901-DA8B199CC5B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34B2D-BE2A-E34C-A4DA-F02731BBC704}">
      <dsp:nvSpPr>
        <dsp:cNvPr id="0" name=""/>
        <dsp:cNvSpPr/>
      </dsp:nvSpPr>
      <dsp:spPr>
        <a:xfrm>
          <a:off x="1355505" y="1344624"/>
          <a:ext cx="4064000" cy="4064000"/>
        </a:xfrm>
        <a:prstGeom prst="ellipse">
          <a:avLst/>
        </a:prstGeom>
        <a:solidFill>
          <a:srgbClr val="A80055"/>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0C1394-D3E4-F44E-8E21-C6ABC956C940}">
      <dsp:nvSpPr>
        <dsp:cNvPr id="0" name=""/>
        <dsp:cNvSpPr/>
      </dsp:nvSpPr>
      <dsp:spPr>
        <a:xfrm>
          <a:off x="2168305" y="2157424"/>
          <a:ext cx="2438400" cy="2438400"/>
        </a:xfrm>
        <a:prstGeom prst="ellipse">
          <a:avLst/>
        </a:prstGeom>
        <a:solidFill>
          <a:srgbClr val="DF4F13"/>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54FC9-1BB2-B344-A675-78DA4400A943}">
      <dsp:nvSpPr>
        <dsp:cNvPr id="0" name=""/>
        <dsp:cNvSpPr/>
      </dsp:nvSpPr>
      <dsp:spPr>
        <a:xfrm>
          <a:off x="2981105" y="2970224"/>
          <a:ext cx="812800" cy="812800"/>
        </a:xfrm>
        <a:prstGeom prst="ellipse">
          <a:avLst/>
        </a:prstGeom>
        <a:solidFill>
          <a:srgbClr val="E4395E"/>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44C176-5D1F-9B45-A1AA-C301185D51E9}">
      <dsp:nvSpPr>
        <dsp:cNvPr id="0" name=""/>
        <dsp:cNvSpPr/>
      </dsp:nvSpPr>
      <dsp:spPr>
        <a:xfrm>
          <a:off x="6124311" y="587157"/>
          <a:ext cx="4581835" cy="1145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da-DK" sz="2000" b="1" kern="1200"/>
            <a:t>1. personsperspektiv</a:t>
          </a:r>
          <a:br>
            <a:rPr lang="da-DK" sz="2000" kern="1200"/>
          </a:br>
          <a:r>
            <a:rPr lang="da-DK" sz="1400" kern="1200">
              <a:solidFill>
                <a:prstClr val="black"/>
              </a:solidFill>
              <a:latin typeface="Trade Gothic Next Light"/>
              <a:ea typeface="+mn-ea"/>
              <a:cs typeface="+mn-cs"/>
            </a:rPr>
            <a:t>Et indefra-perspektiv på borgeren. Borgeren giver selv udtryk for sine holdninger, oplevelse og ønsker. Borgerens egne holdninger, oplevelser og erfaringer skal tages alvorligt og tillægges værdi i beslutninger. </a:t>
          </a:r>
        </a:p>
      </dsp:txBody>
      <dsp:txXfrm>
        <a:off x="6124311" y="587157"/>
        <a:ext cx="4581835" cy="1145162"/>
      </dsp:txXfrm>
    </dsp:sp>
    <dsp:sp modelId="{4E10DB73-0F01-3740-8887-1D0A51881BB9}">
      <dsp:nvSpPr>
        <dsp:cNvPr id="0" name=""/>
        <dsp:cNvSpPr/>
      </dsp:nvSpPr>
      <dsp:spPr>
        <a:xfrm>
          <a:off x="5588838" y="582623"/>
          <a:ext cx="508000"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97A834-CC90-8847-A733-5218931A05E2}">
      <dsp:nvSpPr>
        <dsp:cNvPr id="0" name=""/>
        <dsp:cNvSpPr/>
      </dsp:nvSpPr>
      <dsp:spPr>
        <a:xfrm rot="5400000">
          <a:off x="3090494" y="880311"/>
          <a:ext cx="2793322" cy="2199301"/>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3E7A26-650B-D846-A9CF-EDC67FB6DEFB}">
      <dsp:nvSpPr>
        <dsp:cNvPr id="0" name=""/>
        <dsp:cNvSpPr/>
      </dsp:nvSpPr>
      <dsp:spPr>
        <a:xfrm>
          <a:off x="6075917" y="1771276"/>
          <a:ext cx="4784852"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da-DK" sz="2000" b="1" kern="1200"/>
            <a:t>2. Personsperspektiv</a:t>
          </a:r>
          <a:br>
            <a:rPr lang="da-DK" sz="2000" kern="1200"/>
          </a:br>
          <a:r>
            <a:rPr lang="da-DK" sz="1400" kern="1200">
              <a:solidFill>
                <a:prstClr val="black"/>
              </a:solidFill>
              <a:latin typeface="Trade Gothic Next Light"/>
              <a:ea typeface="+mn-ea"/>
              <a:cs typeface="+mn-cs"/>
            </a:rPr>
            <a:t>Et tilstræbt indefra perspektiv på borgeren. Den fagprofessionelles forsøg på at sætte sig ind i borgerens situation. Der tales med parter omkring borgeren (f.eks. ægtefælle eller børn).</a:t>
          </a:r>
        </a:p>
      </dsp:txBody>
      <dsp:txXfrm>
        <a:off x="6075917" y="1771276"/>
        <a:ext cx="4784852" cy="1185333"/>
      </dsp:txXfrm>
    </dsp:sp>
    <dsp:sp modelId="{421D9FEC-81B0-DE45-8E61-FCCE1EFF28DD}">
      <dsp:nvSpPr>
        <dsp:cNvPr id="0" name=""/>
        <dsp:cNvSpPr/>
      </dsp:nvSpPr>
      <dsp:spPr>
        <a:xfrm>
          <a:off x="5588838" y="1767957"/>
          <a:ext cx="508000"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3B1DC1-D71B-7042-9898-DE9B2FF62475}">
      <dsp:nvSpPr>
        <dsp:cNvPr id="0" name=""/>
        <dsp:cNvSpPr/>
      </dsp:nvSpPr>
      <dsp:spPr>
        <a:xfrm rot="5400000">
          <a:off x="3690070" y="2047154"/>
          <a:ext cx="2176678" cy="1616794"/>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AA9D65-39D7-764F-BCC0-5B3D3F8D06D8}">
      <dsp:nvSpPr>
        <dsp:cNvPr id="0" name=""/>
        <dsp:cNvSpPr/>
      </dsp:nvSpPr>
      <dsp:spPr>
        <a:xfrm>
          <a:off x="6107374" y="2964504"/>
          <a:ext cx="4545238" cy="1185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marL="0" lvl="0" indent="0" algn="l" defTabSz="889000">
            <a:lnSpc>
              <a:spcPct val="90000"/>
            </a:lnSpc>
            <a:spcBef>
              <a:spcPct val="0"/>
            </a:spcBef>
            <a:spcAft>
              <a:spcPct val="35000"/>
            </a:spcAft>
            <a:buNone/>
          </a:pPr>
          <a:r>
            <a:rPr lang="da-DK" sz="2000" b="1" kern="1200"/>
            <a:t>3. Personsperspektiv</a:t>
          </a:r>
          <a:br>
            <a:rPr lang="da-DK" sz="2000" kern="1200"/>
          </a:br>
          <a:r>
            <a:rPr lang="da-DK" sz="1400" kern="1200">
              <a:solidFill>
                <a:prstClr val="black"/>
              </a:solidFill>
              <a:latin typeface="Trade Gothic Next Light"/>
              <a:ea typeface="+mn-ea"/>
              <a:cs typeface="+mn-cs"/>
            </a:rPr>
            <a:t>Et udefra perspektiv. Den fagprofessionelles syn på borgeren baseret på en generaliseret forståelse eller faglig viden om, hvad det vil sige at være borger i en given situation eller med en bestemt diagnose eller lidelse. </a:t>
          </a:r>
        </a:p>
      </dsp:txBody>
      <dsp:txXfrm>
        <a:off x="6107374" y="2964504"/>
        <a:ext cx="4545238" cy="1185333"/>
      </dsp:txXfrm>
    </dsp:sp>
    <dsp:sp modelId="{B723E334-FF22-CD4A-B7B8-6B5A22612CA6}">
      <dsp:nvSpPr>
        <dsp:cNvPr id="0" name=""/>
        <dsp:cNvSpPr/>
      </dsp:nvSpPr>
      <dsp:spPr>
        <a:xfrm>
          <a:off x="5588838" y="2953290"/>
          <a:ext cx="508000" cy="0"/>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D98D90-7A62-3C44-81AE-C0CB296D0303}">
      <dsp:nvSpPr>
        <dsp:cNvPr id="0" name=""/>
        <dsp:cNvSpPr/>
      </dsp:nvSpPr>
      <dsp:spPr>
        <a:xfrm rot="5400000">
          <a:off x="4290390" y="3213048"/>
          <a:ext cx="1555157" cy="1034288"/>
        </a:xfrm>
        <a:prstGeom prst="line">
          <a:avLst/>
        </a:prstGeom>
        <a:solidFill>
          <a:schemeClr val="accent3">
            <a:hueOff val="0"/>
            <a:satOff val="0"/>
            <a:lumOff val="0"/>
            <a:alphaOff val="0"/>
          </a:schemeClr>
        </a:solidFill>
        <a:ln w="1905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02DF6-30EA-7A4D-B38C-F02A0171B3C1}">
      <dsp:nvSpPr>
        <dsp:cNvPr id="0" name=""/>
        <dsp:cNvSpPr/>
      </dsp:nvSpPr>
      <dsp:spPr>
        <a:xfrm>
          <a:off x="3584105" y="1701316"/>
          <a:ext cx="1293341" cy="1293341"/>
        </a:xfrm>
        <a:prstGeom prst="ellipse">
          <a:avLst/>
        </a:prstGeom>
        <a:solidFill>
          <a:schemeClr val="accent1">
            <a:alpha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a-DK" sz="2000" b="1" i="0" kern="1200" dirty="0">
              <a:latin typeface="Helvetica" pitchFamily="2" charset="0"/>
            </a:rPr>
            <a:t>Sagen</a:t>
          </a:r>
        </a:p>
      </dsp:txBody>
      <dsp:txXfrm>
        <a:off x="3773510" y="1890721"/>
        <a:ext cx="914531" cy="914531"/>
      </dsp:txXfrm>
    </dsp:sp>
    <dsp:sp modelId="{4127DEC3-FAD6-674C-8B08-D42E7CFFEB2E}">
      <dsp:nvSpPr>
        <dsp:cNvPr id="0" name=""/>
        <dsp:cNvSpPr/>
      </dsp:nvSpPr>
      <dsp:spPr>
        <a:xfrm rot="16200000">
          <a:off x="4035736" y="1492520"/>
          <a:ext cx="390080" cy="27512"/>
        </a:xfrm>
        <a:custGeom>
          <a:avLst/>
          <a:gdLst/>
          <a:ahLst/>
          <a:cxnLst/>
          <a:rect l="0" t="0" r="0" b="0"/>
          <a:pathLst>
            <a:path>
              <a:moveTo>
                <a:pt x="0" y="13756"/>
              </a:moveTo>
              <a:lnTo>
                <a:pt x="390080" y="13756"/>
              </a:lnTo>
            </a:path>
          </a:pathLst>
        </a:custGeom>
        <a:noFill/>
        <a:ln w="1905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221024" y="1496524"/>
        <a:ext cx="19504" cy="19504"/>
      </dsp:txXfrm>
    </dsp:sp>
    <dsp:sp modelId="{090B770B-BBC6-8B4E-99D5-262CF91D3ECA}">
      <dsp:nvSpPr>
        <dsp:cNvPr id="0" name=""/>
        <dsp:cNvSpPr/>
      </dsp:nvSpPr>
      <dsp:spPr>
        <a:xfrm>
          <a:off x="3584105" y="17894"/>
          <a:ext cx="1293341" cy="1293341"/>
        </a:xfrm>
        <a:prstGeom prst="ellipse">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0" i="0" kern="1200">
              <a:latin typeface="Helvetica Light" panose="020B0403020202020204" pitchFamily="34" charset="0"/>
            </a:rPr>
            <a:t>Borger</a:t>
          </a:r>
          <a:endParaRPr lang="da-DK" sz="1100" b="0" i="0" kern="1200" dirty="0">
            <a:latin typeface="Helvetica Light" panose="020B0403020202020204" pitchFamily="34" charset="0"/>
          </a:endParaRPr>
        </a:p>
      </dsp:txBody>
      <dsp:txXfrm>
        <a:off x="3773510" y="207299"/>
        <a:ext cx="914531" cy="914531"/>
      </dsp:txXfrm>
    </dsp:sp>
    <dsp:sp modelId="{6D8D94AB-8CCB-F140-A913-0060F06AD1EB}">
      <dsp:nvSpPr>
        <dsp:cNvPr id="0" name=""/>
        <dsp:cNvSpPr/>
      </dsp:nvSpPr>
      <dsp:spPr>
        <a:xfrm rot="19800000">
          <a:off x="4764679" y="1913375"/>
          <a:ext cx="390080" cy="27512"/>
        </a:xfrm>
        <a:custGeom>
          <a:avLst/>
          <a:gdLst/>
          <a:ahLst/>
          <a:cxnLst/>
          <a:rect l="0" t="0" r="0" b="0"/>
          <a:pathLst>
            <a:path>
              <a:moveTo>
                <a:pt x="0" y="13756"/>
              </a:moveTo>
              <a:lnTo>
                <a:pt x="390080" y="13756"/>
              </a:lnTo>
            </a:path>
          </a:pathLst>
        </a:custGeom>
        <a:noFill/>
        <a:ln w="1905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949967" y="1917380"/>
        <a:ext cx="19504" cy="19504"/>
      </dsp:txXfrm>
    </dsp:sp>
    <dsp:sp modelId="{7849C27F-0123-D549-BFE9-5CAA9BD45D5F}">
      <dsp:nvSpPr>
        <dsp:cNvPr id="0" name=""/>
        <dsp:cNvSpPr/>
      </dsp:nvSpPr>
      <dsp:spPr>
        <a:xfrm>
          <a:off x="5041991" y="859605"/>
          <a:ext cx="1293341" cy="1293341"/>
        </a:xfrm>
        <a:prstGeom prst="ellipse">
          <a:avLst/>
        </a:prstGeom>
        <a:solidFill>
          <a:schemeClr val="accent1">
            <a:alpha val="90000"/>
            <a:hueOff val="0"/>
            <a:satOff val="0"/>
            <a:lumOff val="0"/>
            <a:alphaOff val="-8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0" i="0" kern="1200">
              <a:latin typeface="Helvetica Light" panose="020B0403020202020204" pitchFamily="34" charset="0"/>
            </a:rPr>
            <a:t>Juridisk</a:t>
          </a:r>
          <a:endParaRPr lang="da-DK" sz="1100" b="0" i="0" kern="1200" dirty="0">
            <a:latin typeface="Helvetica Light" panose="020B0403020202020204" pitchFamily="34" charset="0"/>
          </a:endParaRPr>
        </a:p>
      </dsp:txBody>
      <dsp:txXfrm>
        <a:off x="5231396" y="1049010"/>
        <a:ext cx="914531" cy="914531"/>
      </dsp:txXfrm>
    </dsp:sp>
    <dsp:sp modelId="{620012C7-B91B-9D46-BB5A-0CAE74E4155F}">
      <dsp:nvSpPr>
        <dsp:cNvPr id="0" name=""/>
        <dsp:cNvSpPr/>
      </dsp:nvSpPr>
      <dsp:spPr>
        <a:xfrm rot="1800000">
          <a:off x="4764679" y="2755086"/>
          <a:ext cx="390080" cy="27512"/>
        </a:xfrm>
        <a:custGeom>
          <a:avLst/>
          <a:gdLst/>
          <a:ahLst/>
          <a:cxnLst/>
          <a:rect l="0" t="0" r="0" b="0"/>
          <a:pathLst>
            <a:path>
              <a:moveTo>
                <a:pt x="0" y="13756"/>
              </a:moveTo>
              <a:lnTo>
                <a:pt x="390080" y="13756"/>
              </a:lnTo>
            </a:path>
          </a:pathLst>
        </a:custGeom>
        <a:noFill/>
        <a:ln w="1905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949967" y="2759090"/>
        <a:ext cx="19504" cy="19504"/>
      </dsp:txXfrm>
    </dsp:sp>
    <dsp:sp modelId="{6BDA1E6D-ED8E-D94F-90F6-4AEB1739FF8D}">
      <dsp:nvSpPr>
        <dsp:cNvPr id="0" name=""/>
        <dsp:cNvSpPr/>
      </dsp:nvSpPr>
      <dsp:spPr>
        <a:xfrm>
          <a:off x="5041991" y="2543027"/>
          <a:ext cx="1293341" cy="1293341"/>
        </a:xfrm>
        <a:prstGeom prst="ellipse">
          <a:avLst/>
        </a:prstGeom>
        <a:solidFill>
          <a:schemeClr val="accent1">
            <a:alpha val="90000"/>
            <a:hueOff val="0"/>
            <a:satOff val="0"/>
            <a:lumOff val="0"/>
            <a:alphaOff val="-16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0" i="0" kern="1200">
              <a:latin typeface="Helvetica Light" panose="020B0403020202020204" pitchFamily="34" charset="0"/>
            </a:rPr>
            <a:t>Helhed og sammenhæng</a:t>
          </a:r>
          <a:endParaRPr lang="da-DK" sz="1100" b="0" i="0" kern="1200" dirty="0">
            <a:latin typeface="Helvetica Light" panose="020B0403020202020204" pitchFamily="34" charset="0"/>
          </a:endParaRPr>
        </a:p>
      </dsp:txBody>
      <dsp:txXfrm>
        <a:off x="5231396" y="2732432"/>
        <a:ext cx="914531" cy="914531"/>
      </dsp:txXfrm>
    </dsp:sp>
    <dsp:sp modelId="{09CAF6EE-11D2-AD44-8235-AD6F56ABFBAC}">
      <dsp:nvSpPr>
        <dsp:cNvPr id="0" name=""/>
        <dsp:cNvSpPr/>
      </dsp:nvSpPr>
      <dsp:spPr>
        <a:xfrm rot="5400000">
          <a:off x="4035736" y="3175941"/>
          <a:ext cx="390080" cy="27512"/>
        </a:xfrm>
        <a:custGeom>
          <a:avLst/>
          <a:gdLst/>
          <a:ahLst/>
          <a:cxnLst/>
          <a:rect l="0" t="0" r="0" b="0"/>
          <a:pathLst>
            <a:path>
              <a:moveTo>
                <a:pt x="0" y="13756"/>
              </a:moveTo>
              <a:lnTo>
                <a:pt x="390080" y="13756"/>
              </a:lnTo>
            </a:path>
          </a:pathLst>
        </a:custGeom>
        <a:noFill/>
        <a:ln w="1905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a:off x="4221024" y="3179946"/>
        <a:ext cx="19504" cy="19504"/>
      </dsp:txXfrm>
    </dsp:sp>
    <dsp:sp modelId="{154D2AC3-F3F4-2049-89E5-6B31234BDA64}">
      <dsp:nvSpPr>
        <dsp:cNvPr id="0" name=""/>
        <dsp:cNvSpPr/>
      </dsp:nvSpPr>
      <dsp:spPr>
        <a:xfrm>
          <a:off x="3584105" y="3384738"/>
          <a:ext cx="1293341" cy="1293341"/>
        </a:xfrm>
        <a:prstGeom prst="ellipse">
          <a:avLst/>
        </a:prstGeom>
        <a:solidFill>
          <a:schemeClr val="accent1">
            <a:alpha val="90000"/>
            <a:hueOff val="0"/>
            <a:satOff val="0"/>
            <a:lumOff val="0"/>
            <a:alphaOff val="-24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0" i="0" kern="1200">
              <a:latin typeface="Helvetica Light" panose="020B0403020202020204" pitchFamily="34" charset="0"/>
            </a:rPr>
            <a:t>Pårørende</a:t>
          </a:r>
          <a:endParaRPr lang="da-DK" sz="1100" b="0" i="0" kern="1200" dirty="0">
            <a:latin typeface="Helvetica Light" panose="020B0403020202020204" pitchFamily="34" charset="0"/>
          </a:endParaRPr>
        </a:p>
      </dsp:txBody>
      <dsp:txXfrm>
        <a:off x="3773510" y="3574143"/>
        <a:ext cx="914531" cy="914531"/>
      </dsp:txXfrm>
    </dsp:sp>
    <dsp:sp modelId="{DD6B5B44-DDE7-6747-9F82-8E2477C93572}">
      <dsp:nvSpPr>
        <dsp:cNvPr id="0" name=""/>
        <dsp:cNvSpPr/>
      </dsp:nvSpPr>
      <dsp:spPr>
        <a:xfrm rot="9000000">
          <a:off x="3306793" y="2755086"/>
          <a:ext cx="390080" cy="27512"/>
        </a:xfrm>
        <a:custGeom>
          <a:avLst/>
          <a:gdLst/>
          <a:ahLst/>
          <a:cxnLst/>
          <a:rect l="0" t="0" r="0" b="0"/>
          <a:pathLst>
            <a:path>
              <a:moveTo>
                <a:pt x="0" y="13756"/>
              </a:moveTo>
              <a:lnTo>
                <a:pt x="390080" y="13756"/>
              </a:lnTo>
            </a:path>
          </a:pathLst>
        </a:custGeom>
        <a:noFill/>
        <a:ln w="1905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492081" y="2759090"/>
        <a:ext cx="19504" cy="19504"/>
      </dsp:txXfrm>
    </dsp:sp>
    <dsp:sp modelId="{28C836BD-54FD-DD44-B47B-3350AAD54E5C}">
      <dsp:nvSpPr>
        <dsp:cNvPr id="0" name=""/>
        <dsp:cNvSpPr/>
      </dsp:nvSpPr>
      <dsp:spPr>
        <a:xfrm>
          <a:off x="2126219" y="2543027"/>
          <a:ext cx="1293341" cy="1293341"/>
        </a:xfrm>
        <a:prstGeom prst="ellipse">
          <a:avLst/>
        </a:prstGeom>
        <a:solidFill>
          <a:schemeClr val="accent1">
            <a:alpha val="90000"/>
            <a:hueOff val="0"/>
            <a:satOff val="0"/>
            <a:lumOff val="0"/>
            <a:alphaOff val="-32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0" i="0" kern="1200">
              <a:latin typeface="Helvetica Light" panose="020B0403020202020204" pitchFamily="34" charset="0"/>
            </a:rPr>
            <a:t>Sundheds-faglig</a:t>
          </a:r>
          <a:endParaRPr lang="da-DK" sz="1100" b="0" i="0" kern="1200" dirty="0">
            <a:latin typeface="Helvetica Light" panose="020B0403020202020204" pitchFamily="34" charset="0"/>
          </a:endParaRPr>
        </a:p>
      </dsp:txBody>
      <dsp:txXfrm>
        <a:off x="2315624" y="2732432"/>
        <a:ext cx="914531" cy="914531"/>
      </dsp:txXfrm>
    </dsp:sp>
    <dsp:sp modelId="{71C13AFC-769D-B547-BD82-949AE4CD1C04}">
      <dsp:nvSpPr>
        <dsp:cNvPr id="0" name=""/>
        <dsp:cNvSpPr/>
      </dsp:nvSpPr>
      <dsp:spPr>
        <a:xfrm rot="12600000">
          <a:off x="3306793" y="1913375"/>
          <a:ext cx="390080" cy="27512"/>
        </a:xfrm>
        <a:custGeom>
          <a:avLst/>
          <a:gdLst/>
          <a:ahLst/>
          <a:cxnLst/>
          <a:rect l="0" t="0" r="0" b="0"/>
          <a:pathLst>
            <a:path>
              <a:moveTo>
                <a:pt x="0" y="13756"/>
              </a:moveTo>
              <a:lnTo>
                <a:pt x="390080" y="13756"/>
              </a:lnTo>
            </a:path>
          </a:pathLst>
        </a:custGeom>
        <a:noFill/>
        <a:ln w="1905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a-DK" sz="500" kern="1200"/>
        </a:p>
      </dsp:txBody>
      <dsp:txXfrm rot="10800000">
        <a:off x="3492081" y="1917380"/>
        <a:ext cx="19504" cy="19504"/>
      </dsp:txXfrm>
    </dsp:sp>
    <dsp:sp modelId="{3CF36F36-ADF4-7E4F-A901-DA8B199CC5B8}">
      <dsp:nvSpPr>
        <dsp:cNvPr id="0" name=""/>
        <dsp:cNvSpPr/>
      </dsp:nvSpPr>
      <dsp:spPr>
        <a:xfrm>
          <a:off x="2126219" y="859605"/>
          <a:ext cx="1293341" cy="1293341"/>
        </a:xfrm>
        <a:prstGeom prst="ellipse">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da-DK" sz="1100" b="0" i="0" kern="1200">
              <a:latin typeface="Helvetica Light" panose="020B0403020202020204" pitchFamily="34" charset="0"/>
            </a:rPr>
            <a:t>Sygehus</a:t>
          </a:r>
          <a:endParaRPr lang="da-DK" sz="1100" b="0" i="0" kern="1200" dirty="0">
            <a:latin typeface="Helvetica Light" panose="020B0403020202020204" pitchFamily="34" charset="0"/>
          </a:endParaRPr>
        </a:p>
      </dsp:txBody>
      <dsp:txXfrm>
        <a:off x="2315624" y="1049010"/>
        <a:ext cx="914531" cy="914531"/>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B088C-1D1E-5A47-A1B6-E15955307482}" type="datetimeFigureOut">
              <a:rPr lang="da-DK" smtClean="0"/>
              <a:t>19.11.2024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2DF604-3C88-5442-88A2-7EBED6A26E17}" type="slidenum">
              <a:rPr lang="da-DK" smtClean="0"/>
              <a:t>‹nr.›</a:t>
            </a:fld>
            <a:endParaRPr lang="da-DK"/>
          </a:p>
        </p:txBody>
      </p:sp>
    </p:spTree>
    <p:extLst>
      <p:ext uri="{BB962C8B-B14F-4D97-AF65-F5344CB8AC3E}">
        <p14:creationId xmlns:p14="http://schemas.microsoft.com/office/powerpoint/2010/main" val="46712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kern="100" dirty="0">
                <a:effectLst/>
                <a:latin typeface="Aptos" panose="020B0004020202020204" pitchFamily="34" charset="0"/>
                <a:ea typeface="Aptos" panose="020B0004020202020204" pitchFamily="34" charset="0"/>
                <a:cs typeface="Times New Roman" panose="02020603050405020304" pitchFamily="18" charset="0"/>
              </a:rPr>
              <a:t>Husk at tage foldere med ind i lokalet</a:t>
            </a:r>
          </a:p>
          <a:p>
            <a:r>
              <a:rPr lang="da-DK" sz="1800" kern="100" dirty="0">
                <a:effectLst/>
                <a:latin typeface="Aptos" panose="020B0004020202020204" pitchFamily="34" charset="0"/>
                <a:ea typeface="Aptos" panose="020B0004020202020204" pitchFamily="34" charset="0"/>
                <a:cs typeface="Times New Roman" panose="02020603050405020304" pitchFamily="18" charset="0"/>
              </a:rPr>
              <a:t>Hold 1: 33 deltagere</a:t>
            </a:r>
          </a:p>
          <a:p>
            <a:r>
              <a:rPr lang="da-DK" sz="1800" kern="100" dirty="0">
                <a:effectLst/>
                <a:latin typeface="Aptos" panose="020B0004020202020204" pitchFamily="34" charset="0"/>
                <a:ea typeface="Aptos" panose="020B0004020202020204" pitchFamily="34" charset="0"/>
                <a:cs typeface="Times New Roman" panose="02020603050405020304" pitchFamily="18" charset="0"/>
              </a:rPr>
              <a:t>Hold 2: 18 deltagere</a:t>
            </a:r>
          </a:p>
          <a:p>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da-DK" sz="1800" kern="100" dirty="0">
                <a:effectLst/>
                <a:latin typeface="Aptos" panose="020B0004020202020204" pitchFamily="34" charset="0"/>
                <a:ea typeface="Aptos" panose="020B0004020202020204" pitchFamily="34" charset="0"/>
                <a:cs typeface="Times New Roman" panose="02020603050405020304" pitchFamily="18" charset="0"/>
              </a:rPr>
              <a:t>”Det kan være der, hvor I siger; </a:t>
            </a:r>
          </a:p>
          <a:p>
            <a:pPr marL="285750" indent="-285750">
              <a:buFontTx/>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at borger ikke er motiveret for noget som helst </a:t>
            </a:r>
          </a:p>
          <a:p>
            <a:pPr marL="285750" indent="-285750">
              <a:buFontTx/>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Kun vil have offentlige ydelser, uden at yde noget</a:t>
            </a:r>
          </a:p>
          <a:p>
            <a:pPr marL="285750" indent="-285750">
              <a:buFontTx/>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Pårørende er aggressive og aldrig vil samarbejde</a:t>
            </a:r>
          </a:p>
          <a:p>
            <a:pPr marL="285750" indent="-285750">
              <a:buFontTx/>
              <a:buChar char="-"/>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Borger er ude for pædagogisk rækkevidde / lavt refleksionsniveauer”</a:t>
            </a:r>
          </a:p>
          <a:p>
            <a:pPr marL="0" indent="0">
              <a:buFontTx/>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Det der står frem i beskrivelserne er ord som ”altid” ”aldrig” og ikke mindst ordet ”er”</a:t>
            </a:r>
          </a:p>
          <a:p>
            <a:pPr marL="0" indent="0">
              <a:buFontTx/>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Sådanne sort/hvide eller tynde beskrivelser fører til en fornemmelse af fastlåshed. De levner meget få handlemuligheder tilbage eftersom ansvaret for situationen bliver placeret ikke alene hos borgeren, men i borgeren, som et faktum man ikke kan ændre eller påvirke: hvis pårørende ikke vil samarbejde og er modspillere, så er det. Jo ret svært for os at gøre noget. </a:t>
            </a:r>
          </a:p>
          <a:p>
            <a:pPr marL="0" indent="0">
              <a:buFontTx/>
              <a:buNone/>
            </a:pPr>
            <a:r>
              <a:rPr lang="da-DK" sz="1800" kern="100" dirty="0">
                <a:effectLst/>
                <a:latin typeface="Aptos" panose="020B0004020202020204" pitchFamily="34" charset="0"/>
                <a:ea typeface="Aptos" panose="020B0004020202020204" pitchFamily="34" charset="0"/>
                <a:cs typeface="Times New Roman" panose="02020603050405020304" pitchFamily="18" charset="0"/>
              </a:rPr>
              <a:t>Det kan fører magtesløshed med sig for den professionelle. </a:t>
            </a:r>
          </a:p>
          <a:p>
            <a:endParaRPr lang="da-DK"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A72DF604-3C88-5442-88A2-7EBED6A26E17}" type="slidenum">
              <a:rPr lang="da-DK" smtClean="0"/>
              <a:t>1</a:t>
            </a:fld>
            <a:endParaRPr lang="da-DK"/>
          </a:p>
        </p:txBody>
      </p:sp>
    </p:spTree>
    <p:extLst>
      <p:ext uri="{BB962C8B-B14F-4D97-AF65-F5344CB8AC3E}">
        <p14:creationId xmlns:p14="http://schemas.microsoft.com/office/powerpoint/2010/main" val="161334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Udfordringer vi kan bruge modellen til: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a:t>- Usikkerhed om hvorvidt egentlig inddragelse reelt kan lade sig gøre.  </a:t>
            </a:r>
            <a:endParaRPr lang="en-US"/>
          </a:p>
          <a:p>
            <a:r>
              <a:rPr lang="da-DK" sz="1200"/>
              <a:t>- Overvejelser omkring i hvilken grad, der skal/bør inddrages/involveres</a:t>
            </a:r>
            <a:endParaRPr lang="da-DK"/>
          </a:p>
        </p:txBody>
      </p:sp>
      <p:sp>
        <p:nvSpPr>
          <p:cNvPr id="4" name="Pladsholder til slidenummer 3"/>
          <p:cNvSpPr>
            <a:spLocks noGrp="1"/>
          </p:cNvSpPr>
          <p:nvPr>
            <p:ph type="sldNum" sz="quarter" idx="5"/>
          </p:nvPr>
        </p:nvSpPr>
        <p:spPr/>
        <p:txBody>
          <a:bodyPr/>
          <a:lstStyle/>
          <a:p>
            <a:fld id="{0D116C4B-3A51-1244-BBE6-0B169C92D8B6}" type="slidenum">
              <a:rPr lang="da-DK" smtClean="0"/>
              <a:t>3</a:t>
            </a:fld>
            <a:endParaRPr lang="da-DK"/>
          </a:p>
        </p:txBody>
      </p:sp>
    </p:spTree>
    <p:extLst>
      <p:ext uri="{BB962C8B-B14F-4D97-AF65-F5344CB8AC3E}">
        <p14:creationId xmlns:p14="http://schemas.microsoft.com/office/powerpoint/2010/main" val="140735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E4FC140-BCC0-9C4C-8BD0-57EE3B44ADF6}" type="slidenum">
              <a:rPr lang="da-DK" smtClean="0"/>
              <a:t>4</a:t>
            </a:fld>
            <a:endParaRPr lang="da-DK"/>
          </a:p>
        </p:txBody>
      </p:sp>
    </p:spTree>
    <p:extLst>
      <p:ext uri="{BB962C8B-B14F-4D97-AF65-F5344CB8AC3E}">
        <p14:creationId xmlns:p14="http://schemas.microsoft.com/office/powerpoint/2010/main" val="195128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E4FC140-BCC0-9C4C-8BD0-57EE3B44ADF6}" type="slidenum">
              <a:rPr lang="da-DK" smtClean="0"/>
              <a:t>5</a:t>
            </a:fld>
            <a:endParaRPr lang="da-DK"/>
          </a:p>
        </p:txBody>
      </p:sp>
    </p:spTree>
    <p:extLst>
      <p:ext uri="{BB962C8B-B14F-4D97-AF65-F5344CB8AC3E}">
        <p14:creationId xmlns:p14="http://schemas.microsoft.com/office/powerpoint/2010/main" val="26507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682A-EC24-2F96-AEFD-B2E3D469642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42C89AC-780D-E5AC-2579-D7C9CC6A69C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1FC5256-8868-0D70-1DBF-B7B3F7284E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vigtige i metoden er ikke produktet eller resultatet af refleksionen (det vil sige svaret på ovennævnte spørgsmål) men processen undervejs, det virksomme i, at den som oplever uforståelig adfærd fra andre, giver nogle bud på, hvad der mon rører sig i den andens perspektiv. </a:t>
            </a:r>
          </a:p>
          <a:p>
            <a:endParaRPr lang="da-DK" dirty="0"/>
          </a:p>
        </p:txBody>
      </p:sp>
      <p:sp>
        <p:nvSpPr>
          <p:cNvPr id="4" name="Pladsholder til slidenummer 3">
            <a:extLst>
              <a:ext uri="{FF2B5EF4-FFF2-40B4-BE49-F238E27FC236}">
                <a16:creationId xmlns:a16="http://schemas.microsoft.com/office/drawing/2014/main" id="{A3F3D7D7-72B0-1980-D4A6-6AECE13B2D02}"/>
              </a:ext>
            </a:extLst>
          </p:cNvPr>
          <p:cNvSpPr>
            <a:spLocks noGrp="1"/>
          </p:cNvSpPr>
          <p:nvPr>
            <p:ph type="sldNum" sz="quarter" idx="5"/>
          </p:nvPr>
        </p:nvSpPr>
        <p:spPr/>
        <p:txBody>
          <a:bodyPr/>
          <a:lstStyle/>
          <a:p>
            <a:fld id="{8E4FC140-BCC0-9C4C-8BD0-57EE3B44ADF6}" type="slidenum">
              <a:rPr lang="da-DK" smtClean="0"/>
              <a:t>7</a:t>
            </a:fld>
            <a:endParaRPr lang="da-DK"/>
          </a:p>
        </p:txBody>
      </p:sp>
    </p:spTree>
    <p:extLst>
      <p:ext uri="{BB962C8B-B14F-4D97-AF65-F5344CB8AC3E}">
        <p14:creationId xmlns:p14="http://schemas.microsoft.com/office/powerpoint/2010/main" val="271779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8E4FC140-BCC0-9C4C-8BD0-57EE3B44ADF6}" type="slidenum">
              <a:rPr lang="da-DK" smtClean="0"/>
              <a:t>8</a:t>
            </a:fld>
            <a:endParaRPr lang="da-DK"/>
          </a:p>
        </p:txBody>
      </p:sp>
    </p:spTree>
    <p:extLst>
      <p:ext uri="{BB962C8B-B14F-4D97-AF65-F5344CB8AC3E}">
        <p14:creationId xmlns:p14="http://schemas.microsoft.com/office/powerpoint/2010/main" val="3703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cs typeface="Calibri"/>
            </a:endParaRPr>
          </a:p>
        </p:txBody>
      </p:sp>
      <p:sp>
        <p:nvSpPr>
          <p:cNvPr id="4" name="Pladsholder til slidenummer 3"/>
          <p:cNvSpPr>
            <a:spLocks noGrp="1"/>
          </p:cNvSpPr>
          <p:nvPr>
            <p:ph type="sldNum" sz="quarter" idx="5"/>
          </p:nvPr>
        </p:nvSpPr>
        <p:spPr/>
        <p:txBody>
          <a:bodyPr/>
          <a:lstStyle/>
          <a:p>
            <a:fld id="{8E4FC140-BCC0-9C4C-8BD0-57EE3B44ADF6}" type="slidenum">
              <a:rPr lang="da-DK" smtClean="0"/>
              <a:t>9</a:t>
            </a:fld>
            <a:endParaRPr lang="da-DK"/>
          </a:p>
        </p:txBody>
      </p:sp>
    </p:spTree>
    <p:extLst>
      <p:ext uri="{BB962C8B-B14F-4D97-AF65-F5344CB8AC3E}">
        <p14:creationId xmlns:p14="http://schemas.microsoft.com/office/powerpoint/2010/main" val="297122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230D3-5995-9B56-A483-EAD74CB573D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683FB83-0051-7040-A25D-4C823FADB10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78BFC37-4D59-3E95-0AA2-95672EBD801D}"/>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87F1A0DF-178D-02B4-A49E-DC0666986567}"/>
              </a:ext>
            </a:extLst>
          </p:cNvPr>
          <p:cNvSpPr>
            <a:spLocks noGrp="1"/>
          </p:cNvSpPr>
          <p:nvPr>
            <p:ph type="sldNum" sz="quarter" idx="5"/>
          </p:nvPr>
        </p:nvSpPr>
        <p:spPr/>
        <p:txBody>
          <a:bodyPr/>
          <a:lstStyle/>
          <a:p>
            <a:fld id="{8E4FC140-BCC0-9C4C-8BD0-57EE3B44ADF6}" type="slidenum">
              <a:rPr lang="da-DK" smtClean="0"/>
              <a:t>10</a:t>
            </a:fld>
            <a:endParaRPr lang="da-DK"/>
          </a:p>
        </p:txBody>
      </p:sp>
    </p:spTree>
    <p:extLst>
      <p:ext uri="{BB962C8B-B14F-4D97-AF65-F5344CB8AC3E}">
        <p14:creationId xmlns:p14="http://schemas.microsoft.com/office/powerpoint/2010/main" val="410847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AB120-9468-061A-85A1-28110AEA071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85E5E7E-9C0D-60E8-54F3-AE10129044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D939DC9D-D2EB-A765-1373-6C290DAC1975}"/>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5" name="Pladsholder til sidefod 4">
            <a:extLst>
              <a:ext uri="{FF2B5EF4-FFF2-40B4-BE49-F238E27FC236}">
                <a16:creationId xmlns:a16="http://schemas.microsoft.com/office/drawing/2014/main" id="{4B05E475-C069-6545-3A7D-563E9BFA7762}"/>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23901AF9-7814-CA5B-B6F1-BA1548795925}"/>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422591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8FF99-D01E-B33C-1245-2A21181D585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F9F7DD5-320A-B88B-D629-22C1A180D9DC}"/>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B59FFB4-ED6C-FBCB-43A5-AEC67BEF4A84}"/>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5" name="Pladsholder til sidefod 4">
            <a:extLst>
              <a:ext uri="{FF2B5EF4-FFF2-40B4-BE49-F238E27FC236}">
                <a16:creationId xmlns:a16="http://schemas.microsoft.com/office/drawing/2014/main" id="{A5DBF0AF-FADB-8CF9-F181-1E2F0EA660E7}"/>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75BDF18A-E613-11A4-5E9A-C3D674FC58A1}"/>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195756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E50B31B-DF5A-E543-73A1-BF9FD16F270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5B551CC-8ECA-E610-63E6-C1F301155D31}"/>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C453215-A1E5-3F5D-C6D4-FB9AE3E53ECA}"/>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5" name="Pladsholder til sidefod 4">
            <a:extLst>
              <a:ext uri="{FF2B5EF4-FFF2-40B4-BE49-F238E27FC236}">
                <a16:creationId xmlns:a16="http://schemas.microsoft.com/office/drawing/2014/main" id="{8D9F9FCF-3077-7813-2D4D-67604EA97FE6}"/>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600E22DA-0F1A-8557-37DC-CF04E9439160}"/>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407035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57B0D-0862-F77F-1E77-050794C06F5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605A11A-F5D7-C1EA-A6B9-74E7EB9A028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2858F26-7ABD-64C1-3A1A-2C41BE8B6ED1}"/>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5" name="Pladsholder til sidefod 4">
            <a:extLst>
              <a:ext uri="{FF2B5EF4-FFF2-40B4-BE49-F238E27FC236}">
                <a16:creationId xmlns:a16="http://schemas.microsoft.com/office/drawing/2014/main" id="{8B15530A-37EA-E3C1-BE5B-8E8E0D091BD4}"/>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F31DB7B8-6CAC-4114-BBFE-7899CA70288E}"/>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15797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7687C-1519-8393-E663-7021AA01498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70FA779-43CB-7095-AF5B-FD619500DC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A7000093-968A-8235-77E9-B788316186A0}"/>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5" name="Pladsholder til sidefod 4">
            <a:extLst>
              <a:ext uri="{FF2B5EF4-FFF2-40B4-BE49-F238E27FC236}">
                <a16:creationId xmlns:a16="http://schemas.microsoft.com/office/drawing/2014/main" id="{97D72DDD-335F-14C6-60B1-7E594310FF80}"/>
              </a:ext>
            </a:extLst>
          </p:cNvPr>
          <p:cNvSpPr>
            <a:spLocks noGrp="1"/>
          </p:cNvSpPr>
          <p:nvPr>
            <p:ph type="ftr" sz="quarter" idx="11"/>
          </p:nvPr>
        </p:nvSpPr>
        <p:spPr/>
        <p:txBody>
          <a:bodyPr/>
          <a:lstStyle/>
          <a:p>
            <a:endParaRPr lang="en-US"/>
          </a:p>
        </p:txBody>
      </p:sp>
      <p:sp>
        <p:nvSpPr>
          <p:cNvPr id="6" name="Pladsholder til slidenummer 5">
            <a:extLst>
              <a:ext uri="{FF2B5EF4-FFF2-40B4-BE49-F238E27FC236}">
                <a16:creationId xmlns:a16="http://schemas.microsoft.com/office/drawing/2014/main" id="{FFAE8AA6-CD0A-DCF2-305B-326AD59DFBE0}"/>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43766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9B9CF-D962-D34B-5800-19B813989EA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D9F4C27-BD67-C476-1A22-157C9508C8A3}"/>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ACAF0E5-F8D1-E5E3-0425-DDA1B707C9D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690D1DC-A71B-662A-3933-CF2F770317FB}"/>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6" name="Pladsholder til sidefod 5">
            <a:extLst>
              <a:ext uri="{FF2B5EF4-FFF2-40B4-BE49-F238E27FC236}">
                <a16:creationId xmlns:a16="http://schemas.microsoft.com/office/drawing/2014/main" id="{0CCA8858-746A-E536-C79C-167EC538C41E}"/>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526016D9-ECB4-8D64-1D57-CD3DAC34FA75}"/>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321924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A7863-B2AE-BC54-0971-562D59DDE7E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C89BF20-1C65-8ECB-A5CA-B391D992C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E009D7C-1218-414B-43EC-69CD58A52B2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2F34F82-EBA1-FCC3-4FCE-0603D9D90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5912529E-6752-6D43-377D-06669D80AA7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733F790-3063-E153-E448-7CFAFB618895}"/>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8" name="Pladsholder til sidefod 7">
            <a:extLst>
              <a:ext uri="{FF2B5EF4-FFF2-40B4-BE49-F238E27FC236}">
                <a16:creationId xmlns:a16="http://schemas.microsoft.com/office/drawing/2014/main" id="{F410E222-AF82-5010-E082-E70CD32D9BE3}"/>
              </a:ext>
            </a:extLst>
          </p:cNvPr>
          <p:cNvSpPr>
            <a:spLocks noGrp="1"/>
          </p:cNvSpPr>
          <p:nvPr>
            <p:ph type="ftr" sz="quarter" idx="11"/>
          </p:nvPr>
        </p:nvSpPr>
        <p:spPr/>
        <p:txBody>
          <a:bodyPr/>
          <a:lstStyle/>
          <a:p>
            <a:endParaRPr lang="en-US"/>
          </a:p>
        </p:txBody>
      </p:sp>
      <p:sp>
        <p:nvSpPr>
          <p:cNvPr id="9" name="Pladsholder til slidenummer 8">
            <a:extLst>
              <a:ext uri="{FF2B5EF4-FFF2-40B4-BE49-F238E27FC236}">
                <a16:creationId xmlns:a16="http://schemas.microsoft.com/office/drawing/2014/main" id="{64781938-838F-1969-7027-1D21D8DF680E}"/>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183747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7D6D8-C29E-4C5D-DB9E-6917CE1CAFD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296A740-DCCA-BE2F-F1EE-C62F2DD02C46}"/>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4" name="Pladsholder til sidefod 3">
            <a:extLst>
              <a:ext uri="{FF2B5EF4-FFF2-40B4-BE49-F238E27FC236}">
                <a16:creationId xmlns:a16="http://schemas.microsoft.com/office/drawing/2014/main" id="{1178ECA7-A5FC-92AE-AAC4-5DED6FA12234}"/>
              </a:ext>
            </a:extLst>
          </p:cNvPr>
          <p:cNvSpPr>
            <a:spLocks noGrp="1"/>
          </p:cNvSpPr>
          <p:nvPr>
            <p:ph type="ftr" sz="quarter" idx="11"/>
          </p:nvPr>
        </p:nvSpPr>
        <p:spPr/>
        <p:txBody>
          <a:bodyPr/>
          <a:lstStyle/>
          <a:p>
            <a:endParaRPr lang="en-US"/>
          </a:p>
        </p:txBody>
      </p:sp>
      <p:sp>
        <p:nvSpPr>
          <p:cNvPr id="5" name="Pladsholder til slidenummer 4">
            <a:extLst>
              <a:ext uri="{FF2B5EF4-FFF2-40B4-BE49-F238E27FC236}">
                <a16:creationId xmlns:a16="http://schemas.microsoft.com/office/drawing/2014/main" id="{70DE28E9-2202-567A-536A-65DD2E7D55D6}"/>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178588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8ED9B2B-156B-E4FB-69DE-59FE3A1E6430}"/>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3" name="Pladsholder til sidefod 2">
            <a:extLst>
              <a:ext uri="{FF2B5EF4-FFF2-40B4-BE49-F238E27FC236}">
                <a16:creationId xmlns:a16="http://schemas.microsoft.com/office/drawing/2014/main" id="{F8AB90F6-9EE6-D419-9FA0-F8EBADD5A99F}"/>
              </a:ext>
            </a:extLst>
          </p:cNvPr>
          <p:cNvSpPr>
            <a:spLocks noGrp="1"/>
          </p:cNvSpPr>
          <p:nvPr>
            <p:ph type="ftr" sz="quarter" idx="11"/>
          </p:nvPr>
        </p:nvSpPr>
        <p:spPr/>
        <p:txBody>
          <a:bodyPr/>
          <a:lstStyle/>
          <a:p>
            <a:endParaRPr lang="en-US"/>
          </a:p>
        </p:txBody>
      </p:sp>
      <p:sp>
        <p:nvSpPr>
          <p:cNvPr id="4" name="Pladsholder til slidenummer 3">
            <a:extLst>
              <a:ext uri="{FF2B5EF4-FFF2-40B4-BE49-F238E27FC236}">
                <a16:creationId xmlns:a16="http://schemas.microsoft.com/office/drawing/2014/main" id="{8BE5300E-9004-7C2C-1B4F-CA7AA4A0D780}"/>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3040611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C3E03-1EE8-5576-C920-D8FB4FE35CA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AB9E1BF-8B38-89E5-D9A6-C107C5D94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09AC9A3-0E99-8F24-DFFC-8AAB8D9B4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636A9CB-CFAD-BECB-AC9C-6991ACB57E12}"/>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6" name="Pladsholder til sidefod 5">
            <a:extLst>
              <a:ext uri="{FF2B5EF4-FFF2-40B4-BE49-F238E27FC236}">
                <a16:creationId xmlns:a16="http://schemas.microsoft.com/office/drawing/2014/main" id="{38F20526-9EBB-E5F1-7AEC-AAE65D06AD29}"/>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BD7AE953-180E-C9FF-967D-D8823C55A253}"/>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198658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8ABB7-44B7-2380-112A-210CE90529E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EBDF6F3F-E884-75FD-C0C8-B5E2A4671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B06DB3B-5618-3668-51DD-86159FECF5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BFFBAB7-7061-42CA-D0B4-84DF81B125CC}"/>
              </a:ext>
            </a:extLst>
          </p:cNvPr>
          <p:cNvSpPr>
            <a:spLocks noGrp="1"/>
          </p:cNvSpPr>
          <p:nvPr>
            <p:ph type="dt" sz="half" idx="10"/>
          </p:nvPr>
        </p:nvSpPr>
        <p:spPr/>
        <p:txBody>
          <a:bodyPr/>
          <a:lstStyle/>
          <a:p>
            <a:fld id="{999A8DD2-C443-44AD-85B3-4CE72B962C5F}" type="datetimeFigureOut">
              <a:rPr lang="en-US" smtClean="0"/>
              <a:t>11/19/24</a:t>
            </a:fld>
            <a:endParaRPr lang="en-US"/>
          </a:p>
        </p:txBody>
      </p:sp>
      <p:sp>
        <p:nvSpPr>
          <p:cNvPr id="6" name="Pladsholder til sidefod 5">
            <a:extLst>
              <a:ext uri="{FF2B5EF4-FFF2-40B4-BE49-F238E27FC236}">
                <a16:creationId xmlns:a16="http://schemas.microsoft.com/office/drawing/2014/main" id="{FC0079F2-BD6D-0030-3DD0-479C4104D079}"/>
              </a:ext>
            </a:extLst>
          </p:cNvPr>
          <p:cNvSpPr>
            <a:spLocks noGrp="1"/>
          </p:cNvSpPr>
          <p:nvPr>
            <p:ph type="ftr" sz="quarter" idx="11"/>
          </p:nvPr>
        </p:nvSpPr>
        <p:spPr/>
        <p:txBody>
          <a:bodyPr/>
          <a:lstStyle/>
          <a:p>
            <a:endParaRPr lang="en-US"/>
          </a:p>
        </p:txBody>
      </p:sp>
      <p:sp>
        <p:nvSpPr>
          <p:cNvPr id="7" name="Pladsholder til slidenummer 6">
            <a:extLst>
              <a:ext uri="{FF2B5EF4-FFF2-40B4-BE49-F238E27FC236}">
                <a16:creationId xmlns:a16="http://schemas.microsoft.com/office/drawing/2014/main" id="{630FF6CB-CD32-3A72-19DD-1C3301597289}"/>
              </a:ext>
            </a:extLst>
          </p:cNvPr>
          <p:cNvSpPr>
            <a:spLocks noGrp="1"/>
          </p:cNvSpPr>
          <p:nvPr>
            <p:ph type="sldNum" sz="quarter" idx="12"/>
          </p:nvPr>
        </p:nvSpPr>
        <p:spPr/>
        <p:txBody>
          <a:bodyPr/>
          <a:lstStyle/>
          <a:p>
            <a:fld id="{FA4FCA09-A334-4A38-8A78-E51DCD588AB3}" type="slidenum">
              <a:rPr lang="en-US" smtClean="0"/>
              <a:t>‹nr.›</a:t>
            </a:fld>
            <a:endParaRPr lang="en-US"/>
          </a:p>
        </p:txBody>
      </p:sp>
    </p:spTree>
    <p:extLst>
      <p:ext uri="{BB962C8B-B14F-4D97-AF65-F5344CB8AC3E}">
        <p14:creationId xmlns:p14="http://schemas.microsoft.com/office/powerpoint/2010/main" val="146817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E540D73-6366-B3A5-7FF0-A445047FB7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0C04520-8DE4-A2F5-306E-8156D079B4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B4E335C-6489-7240-79D6-DE9CFE3F5C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9A8DD2-C443-44AD-85B3-4CE72B962C5F}" type="datetimeFigureOut">
              <a:rPr lang="en-US" smtClean="0"/>
              <a:t>11/19/24</a:t>
            </a:fld>
            <a:endParaRPr lang="en-US"/>
          </a:p>
        </p:txBody>
      </p:sp>
      <p:sp>
        <p:nvSpPr>
          <p:cNvPr id="5" name="Pladsholder til sidefod 4">
            <a:extLst>
              <a:ext uri="{FF2B5EF4-FFF2-40B4-BE49-F238E27FC236}">
                <a16:creationId xmlns:a16="http://schemas.microsoft.com/office/drawing/2014/main" id="{9EF87990-0427-D0EF-D587-EA245A37D6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dsholder til slidenummer 5">
            <a:extLst>
              <a:ext uri="{FF2B5EF4-FFF2-40B4-BE49-F238E27FC236}">
                <a16:creationId xmlns:a16="http://schemas.microsoft.com/office/drawing/2014/main" id="{333D655B-9B9E-E005-6D48-20834615DB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4FCA09-A334-4A38-8A78-E51DCD588AB3}" type="slidenum">
              <a:rPr lang="en-US" smtClean="0"/>
              <a:t>‹nr.›</a:t>
            </a:fld>
            <a:endParaRPr lang="en-US"/>
          </a:p>
        </p:txBody>
      </p:sp>
      <p:sp>
        <p:nvSpPr>
          <p:cNvPr id="7" name="Rektangel 6">
            <a:extLst>
              <a:ext uri="{FF2B5EF4-FFF2-40B4-BE49-F238E27FC236}">
                <a16:creationId xmlns:a16="http://schemas.microsoft.com/office/drawing/2014/main" id="{5D3F17EC-E7AF-8058-5746-000A599752F2}"/>
              </a:ext>
            </a:extLst>
          </p:cNvPr>
          <p:cNvSpPr/>
          <p:nvPr userDrawn="1"/>
        </p:nvSpPr>
        <p:spPr>
          <a:xfrm>
            <a:off x="0" y="6309360"/>
            <a:ext cx="12192000" cy="548640"/>
          </a:xfrm>
          <a:prstGeom prst="rect">
            <a:avLst/>
          </a:prstGeom>
          <a:solidFill>
            <a:srgbClr val="6685A6"/>
          </a:solidFill>
          <a:ln w="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descr="Et billede, der indeholder Font/skrifttype, Grafik, typografi, logo&#10;&#10;Automatisk genereret beskrivelse">
            <a:extLst>
              <a:ext uri="{FF2B5EF4-FFF2-40B4-BE49-F238E27FC236}">
                <a16:creationId xmlns:a16="http://schemas.microsoft.com/office/drawing/2014/main" id="{AA03D289-8021-66CB-1C7E-380BC548202B}"/>
              </a:ext>
            </a:extLst>
          </p:cNvPr>
          <p:cNvPicPr>
            <a:picLocks noChangeAspect="1"/>
          </p:cNvPicPr>
          <p:nvPr userDrawn="1"/>
        </p:nvPicPr>
        <p:blipFill>
          <a:blip r:embed="rId13"/>
          <a:stretch>
            <a:fillRect/>
          </a:stretch>
        </p:blipFill>
        <p:spPr>
          <a:xfrm>
            <a:off x="9862843" y="6413129"/>
            <a:ext cx="1454150" cy="277184"/>
          </a:xfrm>
          <a:prstGeom prst="rect">
            <a:avLst/>
          </a:prstGeom>
        </p:spPr>
      </p:pic>
    </p:spTree>
    <p:extLst>
      <p:ext uri="{BB962C8B-B14F-4D97-AF65-F5344CB8AC3E}">
        <p14:creationId xmlns:p14="http://schemas.microsoft.com/office/powerpoint/2010/main" val="192674476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DAE36-4FA6-6529-623E-FDFDAE0BD995}"/>
            </a:ext>
          </a:extLst>
        </p:cNvPr>
        <p:cNvGrpSpPr/>
        <p:nvPr/>
      </p:nvGrpSpPr>
      <p:grpSpPr>
        <a:xfrm>
          <a:off x="0" y="0"/>
          <a:ext cx="0" cy="0"/>
          <a:chOff x="0" y="0"/>
          <a:chExt cx="0" cy="0"/>
        </a:xfrm>
      </p:grpSpPr>
      <p:pic>
        <p:nvPicPr>
          <p:cNvPr id="4" name="Billede 3" descr="Et billede, der indeholder cirkel, design, mønster&#10;&#10;Automatisk genereret beskrivelse">
            <a:extLst>
              <a:ext uri="{FF2B5EF4-FFF2-40B4-BE49-F238E27FC236}">
                <a16:creationId xmlns:a16="http://schemas.microsoft.com/office/drawing/2014/main" id="{17D576E2-7998-60E1-95F5-996B5DD2A256}"/>
              </a:ext>
            </a:extLst>
          </p:cNvPr>
          <p:cNvPicPr>
            <a:picLocks noChangeAspect="1"/>
          </p:cNvPicPr>
          <p:nvPr/>
        </p:nvPicPr>
        <p:blipFill>
          <a:blip r:embed="rId3"/>
          <a:stretch>
            <a:fillRect/>
          </a:stretch>
        </p:blipFill>
        <p:spPr>
          <a:xfrm>
            <a:off x="4213222" y="2649785"/>
            <a:ext cx="3324820" cy="3254767"/>
          </a:xfrm>
          <a:prstGeom prst="rect">
            <a:avLst/>
          </a:prstGeom>
        </p:spPr>
      </p:pic>
      <p:sp>
        <p:nvSpPr>
          <p:cNvPr id="2" name="Titel 1">
            <a:extLst>
              <a:ext uri="{FF2B5EF4-FFF2-40B4-BE49-F238E27FC236}">
                <a16:creationId xmlns:a16="http://schemas.microsoft.com/office/drawing/2014/main" id="{5BC6806D-4EF0-4BA9-2B92-6F7386882B31}"/>
              </a:ext>
            </a:extLst>
          </p:cNvPr>
          <p:cNvSpPr>
            <a:spLocks noGrp="1"/>
          </p:cNvSpPr>
          <p:nvPr>
            <p:ph type="ctrTitle"/>
          </p:nvPr>
        </p:nvSpPr>
        <p:spPr>
          <a:xfrm>
            <a:off x="1524000" y="262185"/>
            <a:ext cx="9144000" cy="2387600"/>
          </a:xfrm>
        </p:spPr>
        <p:txBody>
          <a:bodyPr>
            <a:normAutofit/>
          </a:bodyPr>
          <a:lstStyle/>
          <a:p>
            <a:r>
              <a:rPr lang="da-DK" dirty="0">
                <a:solidFill>
                  <a:srgbClr val="6685A6"/>
                </a:solidFill>
              </a:rPr>
              <a:t>Perspektivskifte</a:t>
            </a:r>
            <a:br>
              <a:rPr lang="da-DK" dirty="0">
                <a:solidFill>
                  <a:srgbClr val="6685A6"/>
                </a:solidFill>
              </a:rPr>
            </a:br>
            <a:r>
              <a:rPr lang="da-DK" dirty="0">
                <a:solidFill>
                  <a:srgbClr val="6685A6"/>
                </a:solidFill>
              </a:rPr>
              <a:t> som metode</a:t>
            </a:r>
          </a:p>
        </p:txBody>
      </p:sp>
    </p:spTree>
    <p:extLst>
      <p:ext uri="{BB962C8B-B14F-4D97-AF65-F5344CB8AC3E}">
        <p14:creationId xmlns:p14="http://schemas.microsoft.com/office/powerpoint/2010/main" val="91561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2BE26-4FC4-10E3-DECC-220B289A7B1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53C514F-E13A-5CD3-302B-C1F390BFF3B3}"/>
              </a:ext>
            </a:extLst>
          </p:cNvPr>
          <p:cNvSpPr>
            <a:spLocks noGrp="1"/>
          </p:cNvSpPr>
          <p:nvPr>
            <p:ph type="title"/>
          </p:nvPr>
        </p:nvSpPr>
        <p:spPr/>
        <p:txBody>
          <a:bodyPr/>
          <a:lstStyle/>
          <a:p>
            <a:r>
              <a:rPr lang="da-DK" dirty="0"/>
              <a:t>Og hvad så nu? </a:t>
            </a:r>
          </a:p>
        </p:txBody>
      </p:sp>
      <p:sp>
        <p:nvSpPr>
          <p:cNvPr id="3" name="Pladsholder til indhold 2">
            <a:extLst>
              <a:ext uri="{FF2B5EF4-FFF2-40B4-BE49-F238E27FC236}">
                <a16:creationId xmlns:a16="http://schemas.microsoft.com/office/drawing/2014/main" id="{BE91A8B6-26E0-2C2E-B136-31895F329000}"/>
              </a:ext>
            </a:extLst>
          </p:cNvPr>
          <p:cNvSpPr>
            <a:spLocks noGrp="1"/>
          </p:cNvSpPr>
          <p:nvPr>
            <p:ph idx="1"/>
          </p:nvPr>
        </p:nvSpPr>
        <p:spPr/>
        <p:txBody>
          <a:bodyPr>
            <a:normAutofit/>
          </a:bodyPr>
          <a:lstStyle/>
          <a:p>
            <a:pPr>
              <a:lnSpc>
                <a:spcPct val="110000"/>
              </a:lnSpc>
              <a:spcBef>
                <a:spcPts val="600"/>
              </a:spcBef>
              <a:spcAft>
                <a:spcPts val="600"/>
              </a:spcAft>
            </a:pPr>
            <a:r>
              <a:rPr lang="da-DK" sz="2400" dirty="0"/>
              <a:t>”Så nu har vi talt om hvordan situationen måske kunne se ud fra borgerens perspektiv, hvad har I hver især hæftet jer ved i vores snak?”</a:t>
            </a:r>
          </a:p>
          <a:p>
            <a:pPr>
              <a:lnSpc>
                <a:spcPct val="110000"/>
              </a:lnSpc>
              <a:spcBef>
                <a:spcPts val="600"/>
              </a:spcBef>
              <a:spcAft>
                <a:spcPts val="600"/>
              </a:spcAft>
            </a:pPr>
            <a:r>
              <a:rPr lang="da-DK" sz="2400" dirty="0"/>
              <a:t>”Hvis vi har ret i vores antagelser om at borgeren måske oplever situationen sådan og sådan, hvad giver det så anledning til i måden vi møder hende/ham på?”</a:t>
            </a:r>
          </a:p>
          <a:p>
            <a:pPr>
              <a:lnSpc>
                <a:spcPct val="110000"/>
              </a:lnSpc>
              <a:spcBef>
                <a:spcPts val="600"/>
              </a:spcBef>
              <a:spcAft>
                <a:spcPts val="600"/>
              </a:spcAft>
            </a:pPr>
            <a:r>
              <a:rPr lang="da-DK" sz="2400" dirty="0"/>
              <a:t>”Hvis vi skulle imødekomme disse bud på hendes/hans tænkning og behov i situationen, hvad kalder det så på, at vi gør?”</a:t>
            </a:r>
          </a:p>
          <a:p>
            <a:pPr>
              <a:lnSpc>
                <a:spcPct val="110000"/>
              </a:lnSpc>
              <a:spcBef>
                <a:spcPts val="600"/>
              </a:spcBef>
              <a:spcAft>
                <a:spcPts val="600"/>
              </a:spcAft>
            </a:pPr>
            <a:r>
              <a:rPr lang="da-DK" sz="2400" dirty="0"/>
              <a:t>”Hvad synes I hver især lige nu, at vi skal prøve af til næste gang?”</a:t>
            </a:r>
          </a:p>
        </p:txBody>
      </p:sp>
      <p:sp>
        <p:nvSpPr>
          <p:cNvPr id="4" name="Tekstfelt 3">
            <a:extLst>
              <a:ext uri="{FF2B5EF4-FFF2-40B4-BE49-F238E27FC236}">
                <a16:creationId xmlns:a16="http://schemas.microsoft.com/office/drawing/2014/main" id="{2456A843-ECA5-F713-81A4-A67C06EC5E1C}"/>
              </a:ext>
            </a:extLst>
          </p:cNvPr>
          <p:cNvSpPr txBox="1"/>
          <p:nvPr/>
        </p:nvSpPr>
        <p:spPr>
          <a:xfrm>
            <a:off x="0" y="6550223"/>
            <a:ext cx="4071949" cy="307777"/>
          </a:xfrm>
          <a:prstGeom prst="rect">
            <a:avLst/>
          </a:prstGeom>
          <a:noFill/>
        </p:spPr>
        <p:txBody>
          <a:bodyPr wrap="none" rtlCol="0">
            <a:spAutoFit/>
          </a:bodyPr>
          <a:lstStyle/>
          <a:p>
            <a:r>
              <a:rPr lang="da-DK" sz="1400" dirty="0">
                <a:solidFill>
                  <a:srgbClr val="DBD6D2"/>
                </a:solidFill>
                <a:latin typeface="Helvetica Light" panose="020B0403020202020204" pitchFamily="34" charset="0"/>
              </a:rPr>
              <a:t>Iben </a:t>
            </a:r>
            <a:r>
              <a:rPr lang="da-DK" sz="1400" dirty="0" err="1">
                <a:solidFill>
                  <a:srgbClr val="DBD6D2"/>
                </a:solidFill>
                <a:latin typeface="Helvetica Light" panose="020B0403020202020204" pitchFamily="34" charset="0"/>
              </a:rPr>
              <a:t>Ljungemann</a:t>
            </a:r>
            <a:r>
              <a:rPr lang="da-DK" sz="1400" dirty="0">
                <a:solidFill>
                  <a:srgbClr val="DBD6D2"/>
                </a:solidFill>
                <a:latin typeface="Helvetica Light" panose="020B0403020202020204" pitchFamily="34" charset="0"/>
              </a:rPr>
              <a:t>, Perspektivskifte som metode</a:t>
            </a:r>
          </a:p>
        </p:txBody>
      </p:sp>
    </p:spTree>
    <p:extLst>
      <p:ext uri="{BB962C8B-B14F-4D97-AF65-F5344CB8AC3E}">
        <p14:creationId xmlns:p14="http://schemas.microsoft.com/office/powerpoint/2010/main" val="1611141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descr="Et billede, der indeholder tøj, Ansigt, person, mur&#10;&#10;Automatisk genereret beskrivelse">
            <a:extLst>
              <a:ext uri="{FF2B5EF4-FFF2-40B4-BE49-F238E27FC236}">
                <a16:creationId xmlns:a16="http://schemas.microsoft.com/office/drawing/2014/main" id="{4D3E0850-3F7C-5CCA-BEB7-61DFC5A16A42}"/>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0986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ladsholder til indhold 4" descr="Et billede, der indeholder tøj, Ansigt, person, mur&#10;&#10;Automatisk genereret beskrivelse">
            <a:extLst>
              <a:ext uri="{FF2B5EF4-FFF2-40B4-BE49-F238E27FC236}">
                <a16:creationId xmlns:a16="http://schemas.microsoft.com/office/drawing/2014/main" id="{C08F7079-FC64-60EC-7D04-DC166E01CB9A}"/>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3783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9ED83EAB-FB15-2341-9680-F9428DAD1B63}"/>
              </a:ext>
            </a:extLst>
          </p:cNvPr>
          <p:cNvPicPr>
            <a:picLocks noGrp="1" noChangeAspect="1"/>
          </p:cNvPicPr>
          <p:nvPr>
            <p:ph idx="1"/>
          </p:nvPr>
        </p:nvPicPr>
        <p:blipFill>
          <a:blip r:embed="rId2"/>
          <a:stretch>
            <a:fillRect/>
          </a:stretch>
        </p:blipFill>
        <p:spPr>
          <a:xfrm>
            <a:off x="901952" y="361588"/>
            <a:ext cx="10388096" cy="5684250"/>
          </a:xfrm>
        </p:spPr>
      </p:pic>
    </p:spTree>
    <p:extLst>
      <p:ext uri="{BB962C8B-B14F-4D97-AF65-F5344CB8AC3E}">
        <p14:creationId xmlns:p14="http://schemas.microsoft.com/office/powerpoint/2010/main" val="4258788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0F206-37DC-8887-ED9D-FFC1D98AA11B}"/>
              </a:ext>
            </a:extLst>
          </p:cNvPr>
          <p:cNvSpPr>
            <a:spLocks noGrp="1"/>
          </p:cNvSpPr>
          <p:nvPr>
            <p:ph type="title"/>
          </p:nvPr>
        </p:nvSpPr>
        <p:spPr>
          <a:xfrm>
            <a:off x="832551" y="752488"/>
            <a:ext cx="9238434" cy="857559"/>
          </a:xfrm>
        </p:spPr>
        <p:txBody>
          <a:bodyPr/>
          <a:lstStyle/>
          <a:p>
            <a:r>
              <a:rPr lang="da-DK"/>
              <a:t>Perspektivpositioner</a:t>
            </a:r>
          </a:p>
        </p:txBody>
      </p:sp>
      <p:graphicFrame>
        <p:nvGraphicFramePr>
          <p:cNvPr id="14" name="Diagram 13">
            <a:extLst>
              <a:ext uri="{FF2B5EF4-FFF2-40B4-BE49-F238E27FC236}">
                <a16:creationId xmlns:a16="http://schemas.microsoft.com/office/drawing/2014/main" id="{FBB91FE0-9C85-79CA-4FA8-D0D3687FC523}"/>
              </a:ext>
            </a:extLst>
          </p:cNvPr>
          <p:cNvGraphicFramePr/>
          <p:nvPr>
            <p:extLst>
              <p:ext uri="{D42A27DB-BD31-4B8C-83A1-F6EECF244321}">
                <p14:modId xmlns:p14="http://schemas.microsoft.com/office/powerpoint/2010/main" val="2207645598"/>
              </p:ext>
            </p:extLst>
          </p:nvPr>
        </p:nvGraphicFramePr>
        <p:xfrm>
          <a:off x="665615" y="549501"/>
          <a:ext cx="1086077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Billede 3" descr="Et billede, der indeholder Font/skrifttype, skærmbillede, Grafik, sort&#10;&#10;Automatisk genereret beskrivelse">
            <a:extLst>
              <a:ext uri="{FF2B5EF4-FFF2-40B4-BE49-F238E27FC236}">
                <a16:creationId xmlns:a16="http://schemas.microsoft.com/office/drawing/2014/main" id="{CA2783E6-1E08-DEC0-C444-DFF0B3EECBD5}"/>
              </a:ext>
            </a:extLst>
          </p:cNvPr>
          <p:cNvPicPr>
            <a:picLocks noChangeAspect="1"/>
          </p:cNvPicPr>
          <p:nvPr/>
        </p:nvPicPr>
        <p:blipFill rotWithShape="1">
          <a:blip r:embed="rId8"/>
          <a:srcRect t="29778" b="55111"/>
          <a:stretch/>
        </p:blipFill>
        <p:spPr>
          <a:xfrm>
            <a:off x="9326879" y="6248615"/>
            <a:ext cx="3431827" cy="732995"/>
          </a:xfrm>
          <a:prstGeom prst="rect">
            <a:avLst/>
          </a:prstGeom>
        </p:spPr>
      </p:pic>
    </p:spTree>
    <p:extLst>
      <p:ext uri="{BB962C8B-B14F-4D97-AF65-F5344CB8AC3E}">
        <p14:creationId xmlns:p14="http://schemas.microsoft.com/office/powerpoint/2010/main" val="355064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FF305-F036-80AF-F7BE-A25EC93BAA6B}"/>
              </a:ext>
            </a:extLst>
          </p:cNvPr>
          <p:cNvSpPr>
            <a:spLocks noGrp="1"/>
          </p:cNvSpPr>
          <p:nvPr>
            <p:ph type="title"/>
          </p:nvPr>
        </p:nvSpPr>
        <p:spPr/>
        <p:txBody>
          <a:bodyPr/>
          <a:lstStyle/>
          <a:p>
            <a:r>
              <a:rPr lang="da-DK" dirty="0"/>
              <a:t>Perspektivskifte som metode i kollegial sparring</a:t>
            </a:r>
          </a:p>
        </p:txBody>
      </p:sp>
      <p:sp>
        <p:nvSpPr>
          <p:cNvPr id="3" name="Pladsholder til indhold 2">
            <a:extLst>
              <a:ext uri="{FF2B5EF4-FFF2-40B4-BE49-F238E27FC236}">
                <a16:creationId xmlns:a16="http://schemas.microsoft.com/office/drawing/2014/main" id="{ABE11EB6-ACCB-B6CB-D6F8-3615F0F87FA3}"/>
              </a:ext>
            </a:extLst>
          </p:cNvPr>
          <p:cNvSpPr>
            <a:spLocks noGrp="1"/>
          </p:cNvSpPr>
          <p:nvPr>
            <p:ph idx="1"/>
          </p:nvPr>
        </p:nvSpPr>
        <p:spPr/>
        <p:txBody>
          <a:bodyPr>
            <a:normAutofit fontScale="85000" lnSpcReduction="10000"/>
          </a:bodyPr>
          <a:lstStyle/>
          <a:p>
            <a:pPr>
              <a:lnSpc>
                <a:spcPct val="130000"/>
              </a:lnSpc>
              <a:spcBef>
                <a:spcPts val="600"/>
              </a:spcBef>
              <a:spcAft>
                <a:spcPts val="600"/>
              </a:spcAft>
            </a:pPr>
            <a:r>
              <a:rPr lang="da-DK" sz="2400" dirty="0"/>
              <a:t>En metode til at komme fra fastlåsthed til nysgerrighed og videre til nye handlemuligheder. </a:t>
            </a:r>
          </a:p>
          <a:p>
            <a:pPr>
              <a:lnSpc>
                <a:spcPct val="130000"/>
              </a:lnSpc>
              <a:spcBef>
                <a:spcPts val="600"/>
              </a:spcBef>
              <a:spcAft>
                <a:spcPts val="600"/>
              </a:spcAft>
            </a:pPr>
            <a:r>
              <a:rPr lang="da-DK" sz="2400" dirty="0"/>
              <a:t>Perspektivskifte er et forsøg på et tilstræbt indefra-perspektiv (2. persons perspektiv). </a:t>
            </a:r>
          </a:p>
          <a:p>
            <a:pPr>
              <a:lnSpc>
                <a:spcPct val="130000"/>
              </a:lnSpc>
              <a:spcBef>
                <a:spcPts val="600"/>
              </a:spcBef>
              <a:spcAft>
                <a:spcPts val="600"/>
              </a:spcAft>
            </a:pPr>
            <a:r>
              <a:rPr lang="da-DK" sz="2400" dirty="0"/>
              <a:t>Perspektivskifte gøres i et hypotesedannende, </a:t>
            </a:r>
            <a:r>
              <a:rPr lang="da-DK" sz="2400" dirty="0" err="1"/>
              <a:t>tentitativt</a:t>
            </a:r>
            <a:r>
              <a:rPr lang="da-DK" sz="2400" dirty="0"/>
              <a:t>, legende eller afprøvende sprog: ”Det </a:t>
            </a:r>
            <a:r>
              <a:rPr lang="da-DK" sz="2400" b="1" dirty="0">
                <a:latin typeface="Helvetica" pitchFamily="2" charset="0"/>
              </a:rPr>
              <a:t>kunne</a:t>
            </a:r>
            <a:r>
              <a:rPr lang="da-DK" sz="2400" dirty="0"/>
              <a:t> være sådan at”, ”</a:t>
            </a:r>
            <a:r>
              <a:rPr lang="da-DK" sz="2400" b="1" dirty="0">
                <a:latin typeface="Helvetica" pitchFamily="2" charset="0"/>
              </a:rPr>
              <a:t>måske</a:t>
            </a:r>
            <a:r>
              <a:rPr lang="da-DK" sz="2400" dirty="0"/>
              <a:t> føler hun”, ”</a:t>
            </a:r>
            <a:r>
              <a:rPr lang="da-DK" sz="2400" b="1" dirty="0">
                <a:latin typeface="Helvetica" pitchFamily="2" charset="0"/>
              </a:rPr>
              <a:t>kunne man forestille sig</a:t>
            </a:r>
            <a:r>
              <a:rPr lang="da-DK" sz="2400" dirty="0"/>
              <a:t>, at det ville være”…</a:t>
            </a:r>
          </a:p>
          <a:p>
            <a:pPr>
              <a:lnSpc>
                <a:spcPct val="130000"/>
              </a:lnSpc>
              <a:spcBef>
                <a:spcPts val="600"/>
              </a:spcBef>
              <a:spcAft>
                <a:spcPts val="600"/>
              </a:spcAft>
            </a:pPr>
            <a:r>
              <a:rPr lang="da-DK" sz="2400" dirty="0"/>
              <a:t>Gruppen leder ikke efter </a:t>
            </a:r>
            <a:r>
              <a:rPr lang="da-DK" sz="2400" b="1" dirty="0">
                <a:latin typeface="Helvetica" pitchFamily="2" charset="0"/>
              </a:rPr>
              <a:t>svaret</a:t>
            </a:r>
            <a:r>
              <a:rPr lang="da-DK" sz="2400" dirty="0"/>
              <a:t>, for det finder vi ikke her – men vi leder efter nye perspektiver, der kan give os nye handlemuligheder. Derfor har vi fokus på de mange mulige perspektiver: ”Ja, det kunne være en mulighed, god pointe, lad os skrive den op… hvad ellers?”</a:t>
            </a:r>
          </a:p>
          <a:p>
            <a:endParaRPr lang="da-DK" sz="2400" dirty="0"/>
          </a:p>
          <a:p>
            <a:pPr>
              <a:lnSpc>
                <a:spcPct val="110000"/>
              </a:lnSpc>
              <a:spcBef>
                <a:spcPts val="600"/>
              </a:spcBef>
              <a:spcAft>
                <a:spcPts val="600"/>
              </a:spcAft>
            </a:pPr>
            <a:endParaRPr lang="da-DK" sz="2400" dirty="0"/>
          </a:p>
        </p:txBody>
      </p:sp>
      <p:sp>
        <p:nvSpPr>
          <p:cNvPr id="4" name="Tekstfelt 3">
            <a:extLst>
              <a:ext uri="{FF2B5EF4-FFF2-40B4-BE49-F238E27FC236}">
                <a16:creationId xmlns:a16="http://schemas.microsoft.com/office/drawing/2014/main" id="{75AB743D-5EE7-F1B2-5412-321E06B02944}"/>
              </a:ext>
            </a:extLst>
          </p:cNvPr>
          <p:cNvSpPr txBox="1"/>
          <p:nvPr/>
        </p:nvSpPr>
        <p:spPr>
          <a:xfrm>
            <a:off x="0" y="6550223"/>
            <a:ext cx="4071949" cy="307777"/>
          </a:xfrm>
          <a:prstGeom prst="rect">
            <a:avLst/>
          </a:prstGeom>
          <a:noFill/>
        </p:spPr>
        <p:txBody>
          <a:bodyPr wrap="none" rtlCol="0">
            <a:spAutoFit/>
          </a:bodyPr>
          <a:lstStyle/>
          <a:p>
            <a:r>
              <a:rPr lang="da-DK" sz="1400" dirty="0">
                <a:solidFill>
                  <a:srgbClr val="DBD6D2"/>
                </a:solidFill>
                <a:latin typeface="Helvetica Light" panose="020B0403020202020204" pitchFamily="34" charset="0"/>
              </a:rPr>
              <a:t>Iben </a:t>
            </a:r>
            <a:r>
              <a:rPr lang="da-DK" sz="1400" dirty="0" err="1">
                <a:solidFill>
                  <a:srgbClr val="DBD6D2"/>
                </a:solidFill>
                <a:latin typeface="Helvetica Light" panose="020B0403020202020204" pitchFamily="34" charset="0"/>
              </a:rPr>
              <a:t>Ljungemann</a:t>
            </a:r>
            <a:r>
              <a:rPr lang="da-DK" sz="1400" dirty="0">
                <a:solidFill>
                  <a:srgbClr val="DBD6D2"/>
                </a:solidFill>
                <a:latin typeface="Helvetica Light" panose="020B0403020202020204" pitchFamily="34" charset="0"/>
              </a:rPr>
              <a:t>, Perspektivskifte som metode</a:t>
            </a:r>
          </a:p>
        </p:txBody>
      </p:sp>
    </p:spTree>
    <p:extLst>
      <p:ext uri="{BB962C8B-B14F-4D97-AF65-F5344CB8AC3E}">
        <p14:creationId xmlns:p14="http://schemas.microsoft.com/office/powerpoint/2010/main" val="3198176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D6CCB5-D79C-474B-95C6-F1CFCA5673FA}"/>
              </a:ext>
            </a:extLst>
          </p:cNvPr>
          <p:cNvSpPr>
            <a:spLocks noGrp="1"/>
          </p:cNvSpPr>
          <p:nvPr>
            <p:ph type="title"/>
          </p:nvPr>
        </p:nvSpPr>
        <p:spPr>
          <a:xfrm>
            <a:off x="708956" y="374282"/>
            <a:ext cx="10171922" cy="1325563"/>
          </a:xfrm>
        </p:spPr>
        <p:txBody>
          <a:bodyPr/>
          <a:lstStyle/>
          <a:p>
            <a:r>
              <a:rPr lang="da-DK" dirty="0"/>
              <a:t>Perspektivskifte som metode</a:t>
            </a:r>
          </a:p>
        </p:txBody>
      </p:sp>
      <p:graphicFrame>
        <p:nvGraphicFramePr>
          <p:cNvPr id="4" name="Diagram 3">
            <a:extLst>
              <a:ext uri="{FF2B5EF4-FFF2-40B4-BE49-F238E27FC236}">
                <a16:creationId xmlns:a16="http://schemas.microsoft.com/office/drawing/2014/main" id="{1DE1C62A-87A5-4D44-A24D-269E57D348A2}"/>
              </a:ext>
            </a:extLst>
          </p:cNvPr>
          <p:cNvGraphicFramePr/>
          <p:nvPr>
            <p:extLst>
              <p:ext uri="{D42A27DB-BD31-4B8C-83A1-F6EECF244321}">
                <p14:modId xmlns:p14="http://schemas.microsoft.com/office/powerpoint/2010/main" val="3087704619"/>
              </p:ext>
            </p:extLst>
          </p:nvPr>
        </p:nvGraphicFramePr>
        <p:xfrm>
          <a:off x="1373823" y="1471961"/>
          <a:ext cx="8461553" cy="469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felt 4">
            <a:extLst>
              <a:ext uri="{FF2B5EF4-FFF2-40B4-BE49-F238E27FC236}">
                <a16:creationId xmlns:a16="http://schemas.microsoft.com/office/drawing/2014/main" id="{BEB391B0-D4C4-A342-A554-F58C438913BD}"/>
              </a:ext>
            </a:extLst>
          </p:cNvPr>
          <p:cNvSpPr txBox="1"/>
          <p:nvPr/>
        </p:nvSpPr>
        <p:spPr>
          <a:xfrm>
            <a:off x="159835" y="4084052"/>
            <a:ext cx="3300761" cy="2062103"/>
          </a:xfrm>
          <a:prstGeom prst="rect">
            <a:avLst/>
          </a:prstGeom>
          <a:noFill/>
        </p:spPr>
        <p:txBody>
          <a:bodyPr wrap="square" rtlCol="0">
            <a:spAutoFit/>
          </a:bodyPr>
          <a:lstStyle/>
          <a:p>
            <a:r>
              <a:rPr lang="da-DK" sz="1600" b="1" dirty="0">
                <a:latin typeface="Helvetica" pitchFamily="2" charset="0"/>
              </a:rPr>
              <a:t>Relationelle aktører: </a:t>
            </a:r>
          </a:p>
          <a:p>
            <a:r>
              <a:rPr lang="da-DK" sz="1600" dirty="0">
                <a:latin typeface="Helvetica Light" panose="020B0403020202020204" pitchFamily="34" charset="0"/>
              </a:rPr>
              <a:t>Fx borger, pårørende, samarbejdspartner. </a:t>
            </a:r>
          </a:p>
          <a:p>
            <a:endParaRPr lang="da-DK" sz="1600" dirty="0"/>
          </a:p>
          <a:p>
            <a:r>
              <a:rPr lang="da-DK" sz="1600" b="1" dirty="0">
                <a:latin typeface="Helvetica" pitchFamily="2" charset="0"/>
              </a:rPr>
              <a:t>Materielle/strukturelle aktører:</a:t>
            </a:r>
          </a:p>
          <a:p>
            <a:r>
              <a:rPr lang="da-DK" sz="1600" dirty="0">
                <a:latin typeface="Helvetica Light" panose="020B0403020202020204" pitchFamily="34" charset="0"/>
              </a:rPr>
              <a:t>Lovgivning (retssikkerhed), økonomi, systemet/organisationen, politik.</a:t>
            </a:r>
          </a:p>
        </p:txBody>
      </p:sp>
      <p:sp>
        <p:nvSpPr>
          <p:cNvPr id="6" name="Tekstfelt 5">
            <a:extLst>
              <a:ext uri="{FF2B5EF4-FFF2-40B4-BE49-F238E27FC236}">
                <a16:creationId xmlns:a16="http://schemas.microsoft.com/office/drawing/2014/main" id="{41BFCF40-9B12-D248-AA52-7F5950C1779F}"/>
              </a:ext>
            </a:extLst>
          </p:cNvPr>
          <p:cNvSpPr txBox="1"/>
          <p:nvPr/>
        </p:nvSpPr>
        <p:spPr>
          <a:xfrm>
            <a:off x="8731405" y="1037064"/>
            <a:ext cx="3337932" cy="3046988"/>
          </a:xfrm>
          <a:prstGeom prst="rect">
            <a:avLst/>
          </a:prstGeom>
          <a:noFill/>
        </p:spPr>
        <p:txBody>
          <a:bodyPr wrap="square" rtlCol="0">
            <a:spAutoFit/>
          </a:bodyPr>
          <a:lstStyle/>
          <a:p>
            <a:r>
              <a:rPr lang="da-DK" sz="1600" dirty="0">
                <a:latin typeface="Helvetica Light" panose="020B0403020202020204" pitchFamily="34" charset="0"/>
              </a:rPr>
              <a:t>En sag udgøres af en masse mindre enheder eller dele, som er vigtige at tage højde for i sagsbehandlingen. ”Stemmer” der skal inddrages for at kunne træffe gode, kvalificerede beslutninger. </a:t>
            </a:r>
          </a:p>
          <a:p>
            <a:endParaRPr lang="da-DK" sz="1600" dirty="0">
              <a:latin typeface="Helvetica Light" panose="020B0403020202020204" pitchFamily="34" charset="0"/>
            </a:endParaRPr>
          </a:p>
          <a:p>
            <a:r>
              <a:rPr lang="da-DK" sz="1600" dirty="0">
                <a:latin typeface="Helvetica Light" panose="020B0403020202020204" pitchFamily="34" charset="0"/>
              </a:rPr>
              <a:t>Vi skal se ind på sagen fra de forskellige perspektiver og forholde os til, hvilke forståelser og handlinger, der er mulige fra netop dette ståsted. </a:t>
            </a:r>
          </a:p>
        </p:txBody>
      </p:sp>
    </p:spTree>
    <p:extLst>
      <p:ext uri="{BB962C8B-B14F-4D97-AF65-F5344CB8AC3E}">
        <p14:creationId xmlns:p14="http://schemas.microsoft.com/office/powerpoint/2010/main" val="314489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o musiknumre, der er foldet til en hjerte form">
            <a:extLst>
              <a:ext uri="{FF2B5EF4-FFF2-40B4-BE49-F238E27FC236}">
                <a16:creationId xmlns:a16="http://schemas.microsoft.com/office/drawing/2014/main" id="{D7992AE1-9C26-DA1F-0B28-E62243729559}"/>
              </a:ext>
            </a:extLst>
          </p:cNvPr>
          <p:cNvPicPr>
            <a:picLocks noChangeAspect="1"/>
          </p:cNvPicPr>
          <p:nvPr/>
        </p:nvPicPr>
        <p:blipFill>
          <a:blip r:embed="rId2"/>
          <a:srcRect t="6654" b="9077"/>
          <a:stretch/>
        </p:blipFill>
        <p:spPr>
          <a:xfrm>
            <a:off x="20" y="10"/>
            <a:ext cx="12191979" cy="6857990"/>
          </a:xfrm>
          <a:prstGeom prst="rect">
            <a:avLst/>
          </a:prstGeom>
        </p:spPr>
      </p:pic>
      <p:sp>
        <p:nvSpPr>
          <p:cNvPr id="2" name="Titel 1">
            <a:extLst>
              <a:ext uri="{FF2B5EF4-FFF2-40B4-BE49-F238E27FC236}">
                <a16:creationId xmlns:a16="http://schemas.microsoft.com/office/drawing/2014/main" id="{6663DB08-6F24-B4BD-2DE0-BB95548DEF9D}"/>
              </a:ext>
            </a:extLst>
          </p:cNvPr>
          <p:cNvSpPr>
            <a:spLocks noGrp="1"/>
          </p:cNvSpPr>
          <p:nvPr>
            <p:ph type="title"/>
          </p:nvPr>
        </p:nvSpPr>
        <p:spPr>
          <a:xfrm>
            <a:off x="320039" y="255830"/>
            <a:ext cx="8138160" cy="1061981"/>
          </a:xfrm>
        </p:spPr>
        <p:txBody>
          <a:bodyPr vert="horz" lIns="91440" tIns="45720" rIns="91440" bIns="45720" rtlCol="0" anchor="t">
            <a:normAutofit/>
          </a:bodyPr>
          <a:lstStyle/>
          <a:p>
            <a:r>
              <a:rPr lang="en-US" sz="4400"/>
              <a:t>Historien om Agnes </a:t>
            </a:r>
          </a:p>
        </p:txBody>
      </p:sp>
    </p:spTree>
    <p:extLst>
      <p:ext uri="{BB962C8B-B14F-4D97-AF65-F5344CB8AC3E}">
        <p14:creationId xmlns:p14="http://schemas.microsoft.com/office/powerpoint/2010/main" val="330357517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1A89-B5CA-50FD-2258-42DC7EFB186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7A5351C-8D1E-CB87-A9D1-60447305B293}"/>
              </a:ext>
            </a:extLst>
          </p:cNvPr>
          <p:cNvSpPr>
            <a:spLocks noGrp="1"/>
          </p:cNvSpPr>
          <p:nvPr>
            <p:ph type="title"/>
          </p:nvPr>
        </p:nvSpPr>
        <p:spPr>
          <a:xfrm>
            <a:off x="4965430" y="629268"/>
            <a:ext cx="6586491" cy="1286160"/>
          </a:xfrm>
        </p:spPr>
        <p:txBody>
          <a:bodyPr anchor="b">
            <a:normAutofit fontScale="90000"/>
          </a:bodyPr>
          <a:lstStyle/>
          <a:p>
            <a:r>
              <a:rPr lang="da-DK" dirty="0"/>
              <a:t>Perspektivskifte som metode - Et eksempel</a:t>
            </a:r>
          </a:p>
        </p:txBody>
      </p:sp>
      <p:sp>
        <p:nvSpPr>
          <p:cNvPr id="3" name="Pladsholder til indhold 2">
            <a:extLst>
              <a:ext uri="{FF2B5EF4-FFF2-40B4-BE49-F238E27FC236}">
                <a16:creationId xmlns:a16="http://schemas.microsoft.com/office/drawing/2014/main" id="{17E8896F-AF28-05B7-AF0E-AA6D10309755}"/>
              </a:ext>
            </a:extLst>
          </p:cNvPr>
          <p:cNvSpPr>
            <a:spLocks noGrp="1"/>
          </p:cNvSpPr>
          <p:nvPr>
            <p:ph idx="1"/>
          </p:nvPr>
        </p:nvSpPr>
        <p:spPr>
          <a:xfrm>
            <a:off x="4965431" y="1915428"/>
            <a:ext cx="7009451" cy="4623151"/>
          </a:xfrm>
        </p:spPr>
        <p:txBody>
          <a:bodyPr numCol="2">
            <a:normAutofit/>
          </a:bodyPr>
          <a:lstStyle/>
          <a:p>
            <a:pPr marL="0" indent="0">
              <a:lnSpc>
                <a:spcPct val="110000"/>
              </a:lnSpc>
              <a:spcBef>
                <a:spcPts val="600"/>
              </a:spcBef>
              <a:spcAft>
                <a:spcPts val="600"/>
              </a:spcAft>
              <a:buNone/>
            </a:pPr>
            <a:r>
              <a:rPr lang="da-DK" sz="1300" b="1" dirty="0">
                <a:effectLst/>
                <a:latin typeface="Helvetica" pitchFamily="2" charset="0"/>
              </a:rPr>
              <a:t>Faktuelle beskrivelser:</a:t>
            </a:r>
          </a:p>
          <a:p>
            <a:pPr>
              <a:lnSpc>
                <a:spcPct val="110000"/>
              </a:lnSpc>
              <a:spcBef>
                <a:spcPts val="600"/>
              </a:spcBef>
              <a:spcAft>
                <a:spcPts val="600"/>
              </a:spcAft>
            </a:pPr>
            <a:r>
              <a:rPr lang="da-DK" sz="1300" dirty="0">
                <a:effectLst/>
                <a:latin typeface="Helvetica Light" panose="020B0403020202020204" pitchFamily="34" charset="0"/>
              </a:rPr>
              <a:t>Så du møder hende typisk foran elevatoren, hvor befinder Agnes sig? Hvordan ser hun ud? Hvad gør hun? </a:t>
            </a:r>
            <a:br>
              <a:rPr lang="da-DK" sz="1300" dirty="0">
                <a:effectLst/>
                <a:latin typeface="Helvetica Light" panose="020B0403020202020204" pitchFamily="34" charset="0"/>
              </a:rPr>
            </a:br>
            <a:r>
              <a:rPr lang="da-DK" sz="1300" dirty="0">
                <a:effectLst/>
                <a:latin typeface="Helvetica Light" panose="020B0403020202020204" pitchFamily="34" charset="0"/>
              </a:rPr>
              <a:t>Hvad siger hun? Hvad siger du/andre?</a:t>
            </a:r>
          </a:p>
          <a:p>
            <a:pPr marL="0" indent="0">
              <a:lnSpc>
                <a:spcPct val="110000"/>
              </a:lnSpc>
              <a:spcBef>
                <a:spcPts val="600"/>
              </a:spcBef>
              <a:spcAft>
                <a:spcPts val="600"/>
              </a:spcAft>
              <a:buNone/>
            </a:pPr>
            <a:r>
              <a:rPr lang="da-DK" sz="1300" b="1" dirty="0">
                <a:latin typeface="Helvetica" pitchFamily="2" charset="0"/>
              </a:rPr>
              <a:t>Borgerens tænkning, følelser og meningsskabelse</a:t>
            </a:r>
          </a:p>
          <a:p>
            <a:pPr>
              <a:lnSpc>
                <a:spcPct val="110000"/>
              </a:lnSpc>
              <a:spcBef>
                <a:spcPts val="600"/>
              </a:spcBef>
              <a:spcAft>
                <a:spcPts val="600"/>
              </a:spcAft>
            </a:pPr>
            <a:r>
              <a:rPr lang="da-DK" sz="1300" dirty="0">
                <a:latin typeface="Helvetica Light" panose="020B0403020202020204" pitchFamily="34" charset="0"/>
              </a:rPr>
              <a:t>Hvordan oplever hun mon situationen?</a:t>
            </a:r>
          </a:p>
          <a:p>
            <a:pPr>
              <a:lnSpc>
                <a:spcPct val="110000"/>
              </a:lnSpc>
              <a:spcBef>
                <a:spcPts val="600"/>
              </a:spcBef>
              <a:spcAft>
                <a:spcPts val="600"/>
              </a:spcAft>
            </a:pPr>
            <a:r>
              <a:rPr lang="da-DK" sz="1300" dirty="0">
                <a:latin typeface="Helvetica Light" panose="020B0403020202020204" pitchFamily="34" charset="0"/>
              </a:rPr>
              <a:t>Hvad ville hun mon kalde det, hun gør?</a:t>
            </a:r>
          </a:p>
          <a:p>
            <a:pPr>
              <a:lnSpc>
                <a:spcPct val="110000"/>
              </a:lnSpc>
              <a:spcBef>
                <a:spcPts val="600"/>
              </a:spcBef>
              <a:spcAft>
                <a:spcPts val="600"/>
              </a:spcAft>
            </a:pPr>
            <a:r>
              <a:rPr lang="da-DK" sz="1300" dirty="0">
                <a:latin typeface="Helvetica Light" panose="020B0403020202020204" pitchFamily="34" charset="0"/>
              </a:rPr>
              <a:t>Hvad er mon vigtigt for hende siden hun</a:t>
            </a:r>
          </a:p>
          <a:p>
            <a:pPr>
              <a:lnSpc>
                <a:spcPct val="110000"/>
              </a:lnSpc>
              <a:spcBef>
                <a:spcPts val="600"/>
              </a:spcBef>
              <a:spcAft>
                <a:spcPts val="600"/>
              </a:spcAft>
            </a:pPr>
            <a:r>
              <a:rPr lang="da-DK" sz="1300" dirty="0">
                <a:latin typeface="Helvetica Light" panose="020B0403020202020204" pitchFamily="34" charset="0"/>
              </a:rPr>
              <a:t>gør, som hun gør?</a:t>
            </a:r>
          </a:p>
          <a:p>
            <a:pPr>
              <a:lnSpc>
                <a:spcPct val="110000"/>
              </a:lnSpc>
              <a:spcBef>
                <a:spcPts val="600"/>
              </a:spcBef>
              <a:spcAft>
                <a:spcPts val="600"/>
              </a:spcAft>
            </a:pPr>
            <a:r>
              <a:rPr lang="da-DK" sz="1300" dirty="0">
                <a:latin typeface="Helvetica Light" panose="020B0403020202020204" pitchFamily="34" charset="0"/>
              </a:rPr>
              <a:t>Hvad er hun mon optaget af?</a:t>
            </a:r>
          </a:p>
          <a:p>
            <a:pPr>
              <a:lnSpc>
                <a:spcPct val="110000"/>
              </a:lnSpc>
              <a:spcBef>
                <a:spcPts val="600"/>
              </a:spcBef>
              <a:spcAft>
                <a:spcPts val="600"/>
              </a:spcAft>
            </a:pPr>
            <a:r>
              <a:rPr lang="da-DK" sz="1300" dirty="0">
                <a:latin typeface="Helvetica Light" panose="020B0403020202020204" pitchFamily="34" charset="0"/>
              </a:rPr>
              <a:t>Når hun reagerer, hvad handler det mon så om?</a:t>
            </a:r>
          </a:p>
          <a:p>
            <a:pPr>
              <a:lnSpc>
                <a:spcPct val="110000"/>
              </a:lnSpc>
              <a:spcBef>
                <a:spcPts val="600"/>
              </a:spcBef>
              <a:spcAft>
                <a:spcPts val="600"/>
              </a:spcAft>
            </a:pPr>
            <a:r>
              <a:rPr lang="da-DK" sz="1300" dirty="0">
                <a:latin typeface="Helvetica Light" panose="020B0403020202020204" pitchFamily="34" charset="0"/>
              </a:rPr>
              <a:t>Hvad mon hun kunne kæmpe for?</a:t>
            </a:r>
          </a:p>
          <a:p>
            <a:pPr>
              <a:lnSpc>
                <a:spcPct val="110000"/>
              </a:lnSpc>
              <a:spcBef>
                <a:spcPts val="600"/>
              </a:spcBef>
              <a:spcAft>
                <a:spcPts val="600"/>
              </a:spcAft>
            </a:pPr>
            <a:r>
              <a:rPr lang="da-DK" sz="1300" dirty="0">
                <a:latin typeface="Helvetica Light" panose="020B0403020202020204" pitchFamily="34" charset="0"/>
              </a:rPr>
              <a:t>Hvad kunne være på spil for hende?</a:t>
            </a:r>
          </a:p>
          <a:p>
            <a:pPr marL="0" indent="0">
              <a:lnSpc>
                <a:spcPct val="110000"/>
              </a:lnSpc>
              <a:spcBef>
                <a:spcPts val="600"/>
              </a:spcBef>
              <a:spcAft>
                <a:spcPts val="600"/>
              </a:spcAft>
              <a:buNone/>
            </a:pPr>
            <a:r>
              <a:rPr lang="da-DK" sz="1300" b="1" dirty="0">
                <a:latin typeface="Helvetica" pitchFamily="2" charset="0"/>
              </a:rPr>
              <a:t>Borgerens relation til de professionelle</a:t>
            </a:r>
          </a:p>
          <a:p>
            <a:pPr>
              <a:lnSpc>
                <a:spcPct val="110000"/>
              </a:lnSpc>
              <a:spcBef>
                <a:spcPts val="600"/>
              </a:spcBef>
              <a:spcAft>
                <a:spcPts val="600"/>
              </a:spcAft>
            </a:pPr>
            <a:r>
              <a:rPr lang="da-DK" sz="1300" dirty="0">
                <a:latin typeface="Helvetica Light" panose="020B0403020202020204" pitchFamily="34" charset="0"/>
              </a:rPr>
              <a:t>Hvad vil hun mon gerne fortælle os?</a:t>
            </a:r>
          </a:p>
          <a:p>
            <a:pPr>
              <a:lnSpc>
                <a:spcPct val="110000"/>
              </a:lnSpc>
              <a:spcBef>
                <a:spcPts val="600"/>
              </a:spcBef>
              <a:spcAft>
                <a:spcPts val="600"/>
              </a:spcAft>
            </a:pPr>
            <a:r>
              <a:rPr lang="da-DK" sz="1300" dirty="0">
                <a:latin typeface="Helvetica Light" panose="020B0403020202020204" pitchFamily="34" charset="0"/>
              </a:rPr>
              <a:t>Hvordan ville hun mon ønske, at vi responderede?</a:t>
            </a:r>
          </a:p>
          <a:p>
            <a:pPr>
              <a:lnSpc>
                <a:spcPct val="110000"/>
              </a:lnSpc>
              <a:spcBef>
                <a:spcPts val="600"/>
              </a:spcBef>
              <a:spcAft>
                <a:spcPts val="600"/>
              </a:spcAft>
            </a:pPr>
            <a:r>
              <a:rPr lang="da-DK" sz="1300" dirty="0">
                <a:latin typeface="Helvetica Light" panose="020B0403020202020204" pitchFamily="34" charset="0"/>
              </a:rPr>
              <a:t>Når vi står der foran elevatoren?</a:t>
            </a:r>
          </a:p>
          <a:p>
            <a:pPr>
              <a:lnSpc>
                <a:spcPct val="110000"/>
              </a:lnSpc>
              <a:spcBef>
                <a:spcPts val="600"/>
              </a:spcBef>
              <a:spcAft>
                <a:spcPts val="600"/>
              </a:spcAft>
            </a:pPr>
            <a:r>
              <a:rPr lang="da-DK" sz="1300" dirty="0">
                <a:latin typeface="Helvetica Light" panose="020B0403020202020204" pitchFamily="34" charset="0"/>
              </a:rPr>
              <a:t>Eller når vi går forbi hende i opholdsstuen?</a:t>
            </a:r>
          </a:p>
          <a:p>
            <a:pPr>
              <a:lnSpc>
                <a:spcPct val="110000"/>
              </a:lnSpc>
              <a:spcBef>
                <a:spcPts val="600"/>
              </a:spcBef>
              <a:spcAft>
                <a:spcPts val="600"/>
              </a:spcAft>
            </a:pPr>
            <a:r>
              <a:rPr lang="da-DK" sz="1300" dirty="0">
                <a:latin typeface="Helvetica Light" panose="020B0403020202020204" pitchFamily="34" charset="0"/>
              </a:rPr>
              <a:t>Og hvad mon hun tænker om det, vi gør?</a:t>
            </a:r>
          </a:p>
          <a:p>
            <a:endParaRPr lang="da-DK" sz="1300" dirty="0"/>
          </a:p>
        </p:txBody>
      </p:sp>
      <p:pic>
        <p:nvPicPr>
          <p:cNvPr id="5" name="Billede 4" descr="Senior i kørestol">
            <a:extLst>
              <a:ext uri="{FF2B5EF4-FFF2-40B4-BE49-F238E27FC236}">
                <a16:creationId xmlns:a16="http://schemas.microsoft.com/office/drawing/2014/main" id="{A97A1E90-EA4C-8B9D-D9D4-DD6BCC8E8B92}"/>
              </a:ext>
            </a:extLst>
          </p:cNvPr>
          <p:cNvPicPr>
            <a:picLocks noChangeAspect="1"/>
          </p:cNvPicPr>
          <p:nvPr/>
        </p:nvPicPr>
        <p:blipFill rotWithShape="1">
          <a:blip r:embed="rId3"/>
          <a:srcRect l="40052" r="14829" b="-1"/>
          <a:stretch/>
        </p:blipFill>
        <p:spPr>
          <a:xfrm>
            <a:off x="20" y="10"/>
            <a:ext cx="4635571" cy="6857990"/>
          </a:xfrm>
          <a:prstGeom prst="rect">
            <a:avLst/>
          </a:prstGeom>
          <a:effectLst/>
        </p:spPr>
      </p:pic>
    </p:spTree>
    <p:extLst>
      <p:ext uri="{BB962C8B-B14F-4D97-AF65-F5344CB8AC3E}">
        <p14:creationId xmlns:p14="http://schemas.microsoft.com/office/powerpoint/2010/main" val="3505572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5D30C-3DD9-E346-9EA6-3CAC1A717485}"/>
              </a:ext>
            </a:extLst>
          </p:cNvPr>
          <p:cNvSpPr>
            <a:spLocks noGrp="1"/>
          </p:cNvSpPr>
          <p:nvPr>
            <p:ph type="title"/>
          </p:nvPr>
        </p:nvSpPr>
        <p:spPr>
          <a:xfrm>
            <a:off x="461399" y="360362"/>
            <a:ext cx="10171922" cy="1325563"/>
          </a:xfrm>
        </p:spPr>
        <p:txBody>
          <a:bodyPr/>
          <a:lstStyle/>
          <a:p>
            <a:r>
              <a:rPr lang="da-DK" dirty="0"/>
              <a:t>Casearbejde med perspektivskiftemetoden</a:t>
            </a:r>
          </a:p>
        </p:txBody>
      </p:sp>
      <p:pic>
        <p:nvPicPr>
          <p:cNvPr id="4" name="Billede 3" descr="Et billede, der indeholder cirkel, skærmbillede, diagram, design&#10;&#10;Automatisk genereret beskrivelse">
            <a:extLst>
              <a:ext uri="{FF2B5EF4-FFF2-40B4-BE49-F238E27FC236}">
                <a16:creationId xmlns:a16="http://schemas.microsoft.com/office/drawing/2014/main" id="{CB0A0E08-AF65-151C-A79A-C2336E3C21A7}"/>
              </a:ext>
            </a:extLst>
          </p:cNvPr>
          <p:cNvPicPr>
            <a:picLocks noChangeAspect="1"/>
          </p:cNvPicPr>
          <p:nvPr/>
        </p:nvPicPr>
        <p:blipFill>
          <a:blip r:embed="rId3"/>
          <a:srcRect r="5562"/>
          <a:stretch/>
        </p:blipFill>
        <p:spPr>
          <a:xfrm>
            <a:off x="2517748" y="1284481"/>
            <a:ext cx="6447832" cy="4789633"/>
          </a:xfrm>
          <a:prstGeom prst="rect">
            <a:avLst/>
          </a:prstGeom>
        </p:spPr>
      </p:pic>
    </p:spTree>
    <p:extLst>
      <p:ext uri="{BB962C8B-B14F-4D97-AF65-F5344CB8AC3E}">
        <p14:creationId xmlns:p14="http://schemas.microsoft.com/office/powerpoint/2010/main" val="168263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834215C-1957-55C2-961B-9837C36B50D6}"/>
              </a:ext>
            </a:extLst>
          </p:cNvPr>
          <p:cNvSpPr>
            <a:spLocks noGrp="1"/>
          </p:cNvSpPr>
          <p:nvPr>
            <p:ph type="title"/>
          </p:nvPr>
        </p:nvSpPr>
        <p:spPr>
          <a:xfrm>
            <a:off x="724327" y="171853"/>
            <a:ext cx="10171922" cy="966130"/>
          </a:xfrm>
        </p:spPr>
        <p:txBody>
          <a:bodyPr>
            <a:normAutofit/>
          </a:bodyPr>
          <a:lstStyle/>
          <a:p>
            <a:r>
              <a:rPr lang="da-DK" sz="3200" dirty="0" err="1">
                <a:latin typeface="Helvetica"/>
                <a:cs typeface="Helvetica"/>
              </a:rPr>
              <a:t>Mentaliseringsøvelse</a:t>
            </a:r>
            <a:r>
              <a:rPr lang="da-DK" sz="3200" dirty="0">
                <a:latin typeface="Helvetica"/>
                <a:cs typeface="Helvetica"/>
              </a:rPr>
              <a:t> – et perspektiv</a:t>
            </a:r>
            <a:endParaRPr lang="da-DK" sz="3200" dirty="0">
              <a:cs typeface="Helvetica"/>
            </a:endParaRPr>
          </a:p>
        </p:txBody>
      </p:sp>
      <p:sp>
        <p:nvSpPr>
          <p:cNvPr id="3" name="Pladsholder til indhold 2">
            <a:extLst>
              <a:ext uri="{FF2B5EF4-FFF2-40B4-BE49-F238E27FC236}">
                <a16:creationId xmlns:a16="http://schemas.microsoft.com/office/drawing/2014/main" id="{FFA1456C-5584-119E-05BD-E30F3DEE3F21}"/>
              </a:ext>
            </a:extLst>
          </p:cNvPr>
          <p:cNvSpPr txBox="1">
            <a:spLocks/>
          </p:cNvSpPr>
          <p:nvPr/>
        </p:nvSpPr>
        <p:spPr>
          <a:xfrm>
            <a:off x="724327" y="1471961"/>
            <a:ext cx="10743346" cy="4772721"/>
          </a:xfrm>
          <a:prstGeom prst="rect">
            <a:avLst/>
          </a:prstGeom>
        </p:spPr>
        <p:txBody>
          <a:bodyPr vert="horz" lIns="91440" tIns="45720" rIns="91440" bIns="45720" rtlCol="0" anchor="t">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Helvetica Light" panose="020B04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Helvetica Light" panose="020B04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Helvetica Light" panose="020B04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Helvetica Light" panose="020B04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Helvetica Light" panose="020B0403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da-DK" sz="3200" b="1" dirty="0">
                <a:latin typeface="+mn-lt"/>
              </a:rPr>
              <a:t>Faktuelle beskrivelser</a:t>
            </a:r>
            <a:r>
              <a:rPr lang="da-DK" sz="3200" dirty="0">
                <a:latin typeface="+mn-lt"/>
              </a:rPr>
              <a:t>: </a:t>
            </a:r>
            <a:endParaRPr lang="en-US" sz="3200" dirty="0">
              <a:latin typeface="+mn-lt"/>
            </a:endParaRPr>
          </a:p>
          <a:p>
            <a:pPr>
              <a:lnSpc>
                <a:spcPct val="100000"/>
              </a:lnSpc>
              <a:spcBef>
                <a:spcPts val="0"/>
              </a:spcBef>
            </a:pPr>
            <a:r>
              <a:rPr lang="da-DK" sz="3200" dirty="0">
                <a:latin typeface="+mn-lt"/>
              </a:rPr>
              <a:t>Hvad bliver der sagt? Hvad siger </a:t>
            </a:r>
            <a:r>
              <a:rPr lang="da-DK" sz="3200" i="1" dirty="0">
                <a:latin typeface="+mn-lt"/>
              </a:rPr>
              <a:t>perspektivet</a:t>
            </a:r>
            <a:r>
              <a:rPr lang="da-DK" sz="3200" dirty="0">
                <a:latin typeface="+mn-lt"/>
              </a:rPr>
              <a:t>? Hvad siger de andre? Hvad gør </a:t>
            </a:r>
            <a:r>
              <a:rPr lang="da-DK" sz="3200" i="1" dirty="0">
                <a:latin typeface="+mn-lt"/>
              </a:rPr>
              <a:t>perspektivet</a:t>
            </a:r>
            <a:r>
              <a:rPr lang="da-DK" sz="3200" dirty="0">
                <a:latin typeface="+mn-lt"/>
              </a:rPr>
              <a:t>? Hvad gør de andre? </a:t>
            </a:r>
          </a:p>
          <a:p>
            <a:pPr>
              <a:lnSpc>
                <a:spcPct val="100000"/>
              </a:lnSpc>
              <a:spcBef>
                <a:spcPts val="0"/>
              </a:spcBef>
            </a:pPr>
            <a:endParaRPr lang="da-DK" sz="3200" dirty="0">
              <a:latin typeface="+mn-lt"/>
            </a:endParaRPr>
          </a:p>
          <a:p>
            <a:pPr>
              <a:lnSpc>
                <a:spcPct val="100000"/>
              </a:lnSpc>
              <a:spcBef>
                <a:spcPts val="0"/>
              </a:spcBef>
            </a:pPr>
            <a:r>
              <a:rPr lang="da-DK" sz="3200" b="1" dirty="0">
                <a:latin typeface="+mn-lt"/>
              </a:rPr>
              <a:t>Perspektivets tænkning, følelser og meningsskabelse: </a:t>
            </a:r>
            <a:endParaRPr lang="en-US" sz="3200" b="1" dirty="0">
              <a:latin typeface="+mn-lt"/>
            </a:endParaRPr>
          </a:p>
          <a:p>
            <a:pPr marL="628650" lvl="1" indent="-171450">
              <a:lnSpc>
                <a:spcPct val="100000"/>
              </a:lnSpc>
              <a:spcBef>
                <a:spcPts val="0"/>
              </a:spcBef>
              <a:buFont typeface="Arial,Sans-Serif"/>
              <a:buChar char="•"/>
            </a:pPr>
            <a:r>
              <a:rPr lang="da-DK" sz="3200" dirty="0">
                <a:solidFill>
                  <a:schemeClr val="tx1"/>
                </a:solidFill>
                <a:latin typeface="+mn-lt"/>
              </a:rPr>
              <a:t>Hvordan oplever perspektivet mon situationen?</a:t>
            </a:r>
            <a:endParaRPr lang="en-US" sz="3200" dirty="0">
              <a:solidFill>
                <a:schemeClr val="tx1"/>
              </a:solidFill>
              <a:latin typeface="+mn-lt"/>
            </a:endParaRPr>
          </a:p>
          <a:p>
            <a:pPr marL="628650" lvl="1" indent="-171450">
              <a:lnSpc>
                <a:spcPct val="100000"/>
              </a:lnSpc>
              <a:spcBef>
                <a:spcPts val="0"/>
              </a:spcBef>
              <a:buFont typeface="Arial,Sans-Serif"/>
              <a:buChar char="•"/>
            </a:pPr>
            <a:r>
              <a:rPr lang="da-DK" sz="3200" dirty="0">
                <a:solidFill>
                  <a:schemeClr val="tx1"/>
                </a:solidFill>
                <a:latin typeface="+mn-lt"/>
              </a:rPr>
              <a:t>Hvad er mon vigtigt for perspektivet siden perspektivet gør, som det gør?</a:t>
            </a:r>
            <a:endParaRPr lang="en-US" sz="3200" dirty="0">
              <a:solidFill>
                <a:schemeClr val="tx1"/>
              </a:solidFill>
              <a:latin typeface="+mn-lt"/>
            </a:endParaRPr>
          </a:p>
          <a:p>
            <a:pPr marL="628650" lvl="1" indent="-171450">
              <a:lnSpc>
                <a:spcPct val="100000"/>
              </a:lnSpc>
              <a:spcBef>
                <a:spcPts val="0"/>
              </a:spcBef>
              <a:buFont typeface="Arial,Sans-Serif"/>
              <a:buChar char="•"/>
            </a:pPr>
            <a:r>
              <a:rPr lang="da-DK" sz="3200" dirty="0">
                <a:solidFill>
                  <a:schemeClr val="tx1"/>
                </a:solidFill>
                <a:latin typeface="+mn-lt"/>
              </a:rPr>
              <a:t>Hvad er perspektivet mon optaget af?</a:t>
            </a:r>
            <a:endParaRPr lang="en-US" sz="3200" dirty="0">
              <a:solidFill>
                <a:schemeClr val="tx1"/>
              </a:solidFill>
              <a:latin typeface="+mn-lt"/>
            </a:endParaRPr>
          </a:p>
          <a:p>
            <a:pPr marL="628650" lvl="1" indent="-171450">
              <a:lnSpc>
                <a:spcPct val="100000"/>
              </a:lnSpc>
              <a:spcBef>
                <a:spcPts val="0"/>
              </a:spcBef>
              <a:buFont typeface="Arial,Sans-Serif"/>
              <a:buChar char="•"/>
            </a:pPr>
            <a:r>
              <a:rPr lang="da-DK" sz="3200" dirty="0">
                <a:solidFill>
                  <a:schemeClr val="tx1"/>
                </a:solidFill>
                <a:latin typeface="+mn-lt"/>
              </a:rPr>
              <a:t>Når perspektivet reagerer, hvad handler det mon så om?</a:t>
            </a:r>
            <a:endParaRPr lang="en-US" sz="3200" dirty="0">
              <a:solidFill>
                <a:schemeClr val="tx1"/>
              </a:solidFill>
              <a:latin typeface="+mn-lt"/>
            </a:endParaRPr>
          </a:p>
          <a:p>
            <a:pPr marL="628650" lvl="1" indent="-171450">
              <a:lnSpc>
                <a:spcPct val="100000"/>
              </a:lnSpc>
              <a:spcBef>
                <a:spcPts val="0"/>
              </a:spcBef>
              <a:buFont typeface="Arial,Sans-Serif"/>
              <a:buChar char="•"/>
            </a:pPr>
            <a:r>
              <a:rPr lang="da-DK" sz="3200" dirty="0">
                <a:solidFill>
                  <a:schemeClr val="tx1"/>
                </a:solidFill>
                <a:latin typeface="+mn-lt"/>
              </a:rPr>
              <a:t>Hvad mon perspektivet kunne kæmpe for?</a:t>
            </a:r>
            <a:endParaRPr lang="en-US" sz="3200" dirty="0">
              <a:solidFill>
                <a:schemeClr val="tx1"/>
              </a:solidFill>
              <a:latin typeface="+mn-lt"/>
            </a:endParaRPr>
          </a:p>
          <a:p>
            <a:pPr marL="628650" lvl="1" indent="-171450">
              <a:lnSpc>
                <a:spcPct val="100000"/>
              </a:lnSpc>
              <a:spcBef>
                <a:spcPts val="0"/>
              </a:spcBef>
              <a:buFont typeface="Arial,Sans-Serif"/>
              <a:buChar char="•"/>
            </a:pPr>
            <a:r>
              <a:rPr lang="da-DK" sz="3200" dirty="0">
                <a:solidFill>
                  <a:schemeClr val="tx1"/>
                </a:solidFill>
                <a:latin typeface="+mn-lt"/>
              </a:rPr>
              <a:t>Hvad kunne være på spil for perspektivet?</a:t>
            </a:r>
            <a:endParaRPr lang="en-US" sz="3200" dirty="0">
              <a:solidFill>
                <a:schemeClr val="tx1"/>
              </a:solidFill>
              <a:latin typeface="+mn-lt"/>
            </a:endParaRPr>
          </a:p>
          <a:p>
            <a:pPr marL="628650" lvl="1" indent="-171450">
              <a:lnSpc>
                <a:spcPct val="100000"/>
              </a:lnSpc>
              <a:spcBef>
                <a:spcPts val="0"/>
              </a:spcBef>
              <a:buFont typeface="Arial,Sans-Serif"/>
              <a:buChar char="•"/>
            </a:pPr>
            <a:endParaRPr lang="da-DK" sz="3200" dirty="0">
              <a:solidFill>
                <a:schemeClr val="tx1"/>
              </a:solidFill>
              <a:latin typeface="+mn-lt"/>
            </a:endParaRPr>
          </a:p>
          <a:p>
            <a:pPr>
              <a:lnSpc>
                <a:spcPct val="100000"/>
              </a:lnSpc>
              <a:spcBef>
                <a:spcPts val="0"/>
              </a:spcBef>
            </a:pPr>
            <a:r>
              <a:rPr lang="da-DK" sz="3200" b="1" dirty="0">
                <a:latin typeface="+mn-lt"/>
              </a:rPr>
              <a:t>Perspektivets relation til de andre (de professionelle, borgerne, de pårørende):</a:t>
            </a:r>
            <a:endParaRPr lang="en-US" sz="3200" dirty="0">
              <a:latin typeface="+mn-lt"/>
            </a:endParaRPr>
          </a:p>
          <a:p>
            <a:pPr marL="628650" lvl="1" indent="-171450">
              <a:lnSpc>
                <a:spcPct val="100000"/>
              </a:lnSpc>
              <a:spcBef>
                <a:spcPts val="0"/>
              </a:spcBef>
              <a:buFont typeface="Arial,Sans-Serif"/>
              <a:buChar char="•"/>
            </a:pPr>
            <a:r>
              <a:rPr lang="da-DK" sz="3200" dirty="0">
                <a:solidFill>
                  <a:schemeClr val="tx1"/>
                </a:solidFill>
                <a:latin typeface="+mn-lt"/>
              </a:rPr>
              <a:t>Hvad vil perspektivet mon gerne fortælle os, hvis perspektivet kunne?</a:t>
            </a:r>
            <a:endParaRPr lang="en-US" sz="3200" dirty="0">
              <a:solidFill>
                <a:schemeClr val="tx1"/>
              </a:solidFill>
              <a:latin typeface="+mn-lt"/>
            </a:endParaRPr>
          </a:p>
          <a:p>
            <a:pPr marL="628650" lvl="1" indent="-171450">
              <a:lnSpc>
                <a:spcPct val="100000"/>
              </a:lnSpc>
              <a:spcBef>
                <a:spcPts val="0"/>
              </a:spcBef>
              <a:buFont typeface="Arial,Sans-Serif"/>
              <a:buChar char="•"/>
            </a:pPr>
            <a:r>
              <a:rPr lang="da-DK" sz="3200" dirty="0">
                <a:solidFill>
                  <a:schemeClr val="tx1"/>
                </a:solidFill>
                <a:latin typeface="+mn-lt"/>
              </a:rPr>
              <a:t>Hvordan ville perspektivet mon ønske, at vi responderede?</a:t>
            </a:r>
            <a:endParaRPr lang="en-US" sz="3200" dirty="0">
              <a:solidFill>
                <a:schemeClr val="tx1"/>
              </a:solidFill>
              <a:latin typeface="+mn-lt"/>
            </a:endParaRPr>
          </a:p>
          <a:p>
            <a:pPr marL="628650" lvl="1" indent="-171450">
              <a:lnSpc>
                <a:spcPct val="100000"/>
              </a:lnSpc>
              <a:spcBef>
                <a:spcPts val="0"/>
              </a:spcBef>
              <a:buFont typeface="Arial,Sans-Serif"/>
              <a:buChar char="•"/>
            </a:pPr>
            <a:r>
              <a:rPr lang="da-DK" sz="3200" dirty="0">
                <a:solidFill>
                  <a:schemeClr val="tx1"/>
                </a:solidFill>
                <a:latin typeface="+mn-lt"/>
              </a:rPr>
              <a:t>Og hvad mon perspektivet tænker om det, vi gør?</a:t>
            </a:r>
          </a:p>
          <a:p>
            <a:pPr lvl="1">
              <a:lnSpc>
                <a:spcPct val="100000"/>
              </a:lnSpc>
              <a:spcBef>
                <a:spcPts val="0"/>
              </a:spcBef>
            </a:pPr>
            <a:endParaRPr lang="da-DK" sz="3200" dirty="0">
              <a:solidFill>
                <a:schemeClr val="tx1"/>
              </a:solidFill>
              <a:latin typeface="+mn-lt"/>
            </a:endParaRPr>
          </a:p>
          <a:p>
            <a:pPr lvl="1">
              <a:lnSpc>
                <a:spcPct val="100000"/>
              </a:lnSpc>
              <a:spcBef>
                <a:spcPts val="0"/>
              </a:spcBef>
            </a:pPr>
            <a:endParaRPr lang="da-DK" sz="3200" dirty="0">
              <a:solidFill>
                <a:schemeClr val="tx1"/>
              </a:solidFill>
              <a:latin typeface="+mn-lt"/>
            </a:endParaRPr>
          </a:p>
          <a:p>
            <a:pPr lvl="1" algn="ctr">
              <a:lnSpc>
                <a:spcPct val="100000"/>
              </a:lnSpc>
              <a:spcBef>
                <a:spcPts val="0"/>
              </a:spcBef>
            </a:pPr>
            <a:r>
              <a:rPr lang="da-DK" sz="3200" b="1" dirty="0">
                <a:solidFill>
                  <a:schemeClr val="tx1"/>
                </a:solidFill>
                <a:latin typeface="+mn-lt"/>
              </a:rPr>
              <a:t>HUSK AT SÆTNINGERNE SKAL FORMULERES I JEG-sætninger</a:t>
            </a:r>
          </a:p>
          <a:p>
            <a:pPr lvl="1" algn="ctr">
              <a:lnSpc>
                <a:spcPct val="100000"/>
              </a:lnSpc>
              <a:spcBef>
                <a:spcPts val="0"/>
              </a:spcBef>
            </a:pPr>
            <a:r>
              <a:rPr lang="da-DK" sz="3200" b="1" i="1" dirty="0">
                <a:solidFill>
                  <a:schemeClr val="tx1"/>
                </a:solidFill>
                <a:latin typeface="+mn-lt"/>
              </a:rPr>
              <a:t>Tjek: Ville perspektivet mon selv sige det sådan?</a:t>
            </a:r>
            <a:endParaRPr lang="en-US" sz="3200" b="1" i="1" dirty="0">
              <a:solidFill>
                <a:schemeClr val="tx1"/>
              </a:solidFill>
              <a:latin typeface="+mn-lt"/>
            </a:endParaRPr>
          </a:p>
          <a:p>
            <a:pPr>
              <a:lnSpc>
                <a:spcPct val="100000"/>
              </a:lnSpc>
              <a:spcBef>
                <a:spcPts val="0"/>
              </a:spcBef>
            </a:pPr>
            <a:endParaRPr lang="da-DK" sz="2600" dirty="0">
              <a:latin typeface="Helvetica Light"/>
            </a:endParaRPr>
          </a:p>
          <a:p>
            <a:pPr>
              <a:lnSpc>
                <a:spcPct val="100000"/>
              </a:lnSpc>
              <a:spcBef>
                <a:spcPts val="0"/>
              </a:spcBef>
            </a:pPr>
            <a:endParaRPr lang="da-DK" sz="2600" dirty="0">
              <a:latin typeface="Helvetica Light"/>
            </a:endParaRPr>
          </a:p>
          <a:p>
            <a:pPr>
              <a:lnSpc>
                <a:spcPct val="100000"/>
              </a:lnSpc>
              <a:spcBef>
                <a:spcPts val="0"/>
              </a:spcBef>
            </a:pPr>
            <a:endParaRPr lang="da-DK" sz="2600" dirty="0">
              <a:latin typeface="Helvetica Light"/>
            </a:endParaRPr>
          </a:p>
          <a:p>
            <a:pPr>
              <a:lnSpc>
                <a:spcPct val="100000"/>
              </a:lnSpc>
              <a:spcBef>
                <a:spcPts val="0"/>
              </a:spcBef>
            </a:pPr>
            <a:endParaRPr lang="da-DK" sz="2600" dirty="0">
              <a:latin typeface="Helvetica Light"/>
            </a:endParaRPr>
          </a:p>
          <a:p>
            <a:pPr>
              <a:lnSpc>
                <a:spcPct val="100000"/>
              </a:lnSpc>
              <a:spcBef>
                <a:spcPts val="0"/>
              </a:spcBef>
            </a:pPr>
            <a:endParaRPr lang="da-DK" sz="2600" dirty="0">
              <a:latin typeface="Helvetica Light"/>
            </a:endParaRPr>
          </a:p>
          <a:p>
            <a:pPr>
              <a:lnSpc>
                <a:spcPct val="100000"/>
              </a:lnSpc>
              <a:spcBef>
                <a:spcPts val="0"/>
              </a:spcBef>
            </a:pPr>
            <a:endParaRPr lang="da-DK" sz="2600" dirty="0">
              <a:latin typeface="Helvetica Light"/>
            </a:endParaRPr>
          </a:p>
          <a:p>
            <a:pPr>
              <a:lnSpc>
                <a:spcPct val="100000"/>
              </a:lnSpc>
              <a:spcBef>
                <a:spcPts val="0"/>
              </a:spcBef>
            </a:pPr>
            <a:endParaRPr lang="en-US" sz="2600" dirty="0">
              <a:latin typeface="Helvetica Light"/>
            </a:endParaRPr>
          </a:p>
          <a:p>
            <a:pPr>
              <a:lnSpc>
                <a:spcPct val="110000"/>
              </a:lnSpc>
              <a:spcBef>
                <a:spcPts val="600"/>
              </a:spcBef>
              <a:spcAft>
                <a:spcPts val="600"/>
              </a:spcAft>
            </a:pPr>
            <a:endParaRPr lang="da-DK" sz="2600" dirty="0"/>
          </a:p>
          <a:p>
            <a:endParaRPr lang="da-DK" dirty="0"/>
          </a:p>
        </p:txBody>
      </p:sp>
    </p:spTree>
    <p:extLst>
      <p:ext uri="{BB962C8B-B14F-4D97-AF65-F5344CB8AC3E}">
        <p14:creationId xmlns:p14="http://schemas.microsoft.com/office/powerpoint/2010/main" val="86806066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5D7B5CD9552234D8FBF10D3CDA31B56" ma:contentTypeVersion="16" ma:contentTypeDescription="Opret et nyt dokument." ma:contentTypeScope="" ma:versionID="05ac4496c1b72f33676ca64b98df2d0d">
  <xsd:schema xmlns:xsd="http://www.w3.org/2001/XMLSchema" xmlns:xs="http://www.w3.org/2001/XMLSchema" xmlns:p="http://schemas.microsoft.com/office/2006/metadata/properties" xmlns:ns2="388756b6-0203-4ae8-af32-cac532ca13d6" xmlns:ns3="3c30b862-f560-49f7-a2e2-32e9b6b880bc" targetNamespace="http://schemas.microsoft.com/office/2006/metadata/properties" ma:root="true" ma:fieldsID="c515996338428f4d588b456dbf6d2831" ns2:_="" ns3:_="">
    <xsd:import namespace="388756b6-0203-4ae8-af32-cac532ca13d6"/>
    <xsd:import namespace="3c30b862-f560-49f7-a2e2-32e9b6b880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756b6-0203-4ae8-af32-cac532ca13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ledmærker" ma:readOnly="false" ma:fieldId="{5cf76f15-5ced-4ddc-b409-7134ff3c332f}" ma:taxonomyMulti="true" ma:sspId="3e0f436c-776d-424d-9a66-88dd92a914d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30b862-f560-49f7-a2e2-32e9b6b880bc"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1" nillable="true" ma:displayName="Taxonomy Catch All Column" ma:hidden="true" ma:list="{3caa837c-6d7d-4323-85ef-be5bf7e4d490}" ma:internalName="TaxCatchAll" ma:showField="CatchAllData" ma:web="3c30b862-f560-49f7-a2e2-32e9b6b88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88756b6-0203-4ae8-af32-cac532ca13d6">
      <Terms xmlns="http://schemas.microsoft.com/office/infopath/2007/PartnerControls"/>
    </lcf76f155ced4ddcb4097134ff3c332f>
    <TaxCatchAll xmlns="3c30b862-f560-49f7-a2e2-32e9b6b880bc" xsi:nil="true"/>
    <SharedWithUsers xmlns="3c30b862-f560-49f7-a2e2-32e9b6b880bc">
      <UserInfo>
        <DisplayName>Marie-Noél Jepsen</DisplayName>
        <AccountId>453</AccountId>
        <AccountType/>
      </UserInfo>
      <UserInfo>
        <DisplayName>Tina Cecilia Frederiksen</DisplayName>
        <AccountId>532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57E3E0-DAB1-4041-97BB-5EAECF11C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756b6-0203-4ae8-af32-cac532ca13d6"/>
    <ds:schemaRef ds:uri="3c30b862-f560-49f7-a2e2-32e9b6b880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0961FE-7F0C-4821-BA60-2A366BCB0D7B}">
  <ds:schemaRefs>
    <ds:schemaRef ds:uri="http://purl.org/dc/elements/1.1/"/>
    <ds:schemaRef ds:uri="3c30b862-f560-49f7-a2e2-32e9b6b880bc"/>
    <ds:schemaRef ds:uri="http://schemas.microsoft.com/office/2006/documentManagement/types"/>
    <ds:schemaRef ds:uri="http://www.w3.org/XML/1998/namespace"/>
    <ds:schemaRef ds:uri="http://purl.org/dc/dcmitype/"/>
    <ds:schemaRef ds:uri="388756b6-0203-4ae8-af32-cac532ca13d6"/>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C24022C-CEDD-40EB-8337-B4F4FC388D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8402</TotalTime>
  <Words>1056</Words>
  <Application>Microsoft Macintosh PowerPoint</Application>
  <PresentationFormat>Widescreen</PresentationFormat>
  <Paragraphs>104</Paragraphs>
  <Slides>12</Slides>
  <Notes>8</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12</vt:i4>
      </vt:variant>
    </vt:vector>
  </HeadingPairs>
  <TitlesOfParts>
    <vt:vector size="21" baseType="lpstr">
      <vt:lpstr>Aptos</vt:lpstr>
      <vt:lpstr>Aptos Display</vt:lpstr>
      <vt:lpstr>Arial</vt:lpstr>
      <vt:lpstr>Arial,Sans-Serif</vt:lpstr>
      <vt:lpstr>Calibri</vt:lpstr>
      <vt:lpstr>Helvetica</vt:lpstr>
      <vt:lpstr>Helvetica Light</vt:lpstr>
      <vt:lpstr>Trade Gothic Next Light</vt:lpstr>
      <vt:lpstr>Office-tema</vt:lpstr>
      <vt:lpstr>Perspektivskifte  som metode</vt:lpstr>
      <vt:lpstr>PowerPoint-præsentation</vt:lpstr>
      <vt:lpstr>Perspektivpositioner</vt:lpstr>
      <vt:lpstr>Perspektivskifte som metode i kollegial sparring</vt:lpstr>
      <vt:lpstr>Perspektivskifte som metode</vt:lpstr>
      <vt:lpstr>Historien om Agnes </vt:lpstr>
      <vt:lpstr>Perspektivskifte som metode - Et eksempel</vt:lpstr>
      <vt:lpstr>Casearbejde med perspektivskiftemetoden</vt:lpstr>
      <vt:lpstr>Mentaliseringsøvelse – et perspektiv</vt:lpstr>
      <vt:lpstr>Og hvad så nu? </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Marie-Noél Jepsen</dc:creator>
  <cp:lastModifiedBy>maja lildal</cp:lastModifiedBy>
  <cp:revision>41</cp:revision>
  <cp:lastPrinted>2024-11-15T09:36:41Z</cp:lastPrinted>
  <dcterms:created xsi:type="dcterms:W3CDTF">2023-08-10T08:57:58Z</dcterms:created>
  <dcterms:modified xsi:type="dcterms:W3CDTF">2024-11-19T06:35:51Z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0x01010025D7B5CD9552234D8FBF10D3CDA31B56</vt:lpwstr>
  </property>
  <property fmtid="{D5CDD505-2E9C-101B-9397-08002B2CF9AE}" pid="3" name="MediaServiceImageTags">
    <vt:lpwstr/>
  </property>
</Properties>
</file>